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3.xml" ContentType="application/vnd.openxmlformats-officedocument.customXmlProperties+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ppt/presentation.xml" ContentType="application/vnd.openxmlformats-officedocument.presentationml.presentation.main+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4.xml.rels" ContentType="application/vnd.openxmlformats-package.relationships+xml"/>
  <Override PartName="/ppt/notesSlides/_rels/notesSlide44.xml.rels" ContentType="application/vnd.openxmlformats-package.relationships+xml"/>
  <Override PartName="/ppt/notesSlides/notesSlide44.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media/image13.png" ContentType="image/png"/>
  <Override PartName="/ppt/media/image8.png" ContentType="image/png"/>
  <Override PartName="/ppt/media/image2.png" ContentType="image/png"/>
  <Override PartName="/ppt/media/image30.png" ContentType="image/png"/>
  <Override PartName="/ppt/media/image3.png" ContentType="image/png"/>
  <Override PartName="/ppt/media/image5.png" ContentType="image/png"/>
  <Override PartName="/ppt/media/image10.png" ContentType="image/png"/>
  <Override PartName="/ppt/media/image39.jpeg" ContentType="image/jpeg"/>
  <Override PartName="/ppt/media/image32.png" ContentType="image/png"/>
  <Override PartName="/ppt/media/image4.jpeg" ContentType="image/jpeg"/>
  <Override PartName="/ppt/media/image18.png" ContentType="image/png"/>
  <Override PartName="/ppt/media/image6.png" ContentType="image/png"/>
  <Override PartName="/ppt/media/image11.png" ContentType="image/png"/>
  <Override PartName="/ppt/media/image33.png" ContentType="image/png"/>
  <Override PartName="/ppt/media/image7.png" ContentType="image/png"/>
  <Override PartName="/ppt/media/image12.png" ContentType="image/png"/>
  <Override PartName="/ppt/media/image34.png" ContentType="image/png"/>
  <Override PartName="/ppt/media/image9.png" ContentType="image/png"/>
  <Override PartName="/ppt/media/image14.png" ContentType="image/png"/>
  <Override PartName="/ppt/media/image35.jpeg" ContentType="image/jpeg"/>
  <Override PartName="/ppt/media/image36.png" ContentType="image/png"/>
  <Override PartName="/ppt/media/image15.png" ContentType="image/png"/>
  <Override PartName="/ppt/media/image37.png" ContentType="image/png"/>
  <Override PartName="/ppt/media/image16.png" ContentType="image/png"/>
  <Override PartName="/ppt/media/image38.png" ContentType="image/png"/>
  <Override PartName="/ppt/media/image17.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42.jpeg" ContentType="image/jpeg"/>
  <Override PartName="/ppt/media/image31.png" ContentType="image/png"/>
  <Override PartName="/ppt/media/image40.png" ContentType="image/png"/>
  <Override PartName="/ppt/media/image41.png" ContentType="image/pn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7A97EDF3-14CE-43AF-BB7D-3AA7F29BA7F5}"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685800" y="1143000"/>
            <a:ext cx="5483880" cy="3083760"/>
          </a:xfrm>
          <a:prstGeom prst="rect">
            <a:avLst/>
          </a:prstGeom>
          <a:ln w="0">
            <a:noFill/>
          </a:ln>
        </p:spPr>
      </p:sp>
      <p:sp>
        <p:nvSpPr>
          <p:cNvPr id="283"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84" name="PlaceHolder 3"/>
          <p:cNvSpPr>
            <a:spLocks noGrp="1"/>
          </p:cNvSpPr>
          <p:nvPr>
            <p:ph type="sldNum" idx="15"/>
          </p:nvPr>
        </p:nvSpPr>
        <p:spPr>
          <a:xfrm>
            <a:off x="3884760" y="8685360"/>
            <a:ext cx="2969280" cy="4561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7EAF0496-61C6-4BD4-A7F6-560E4FACDA06}"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685800" y="1143000"/>
            <a:ext cx="5483880" cy="3083760"/>
          </a:xfrm>
          <a:prstGeom prst="rect">
            <a:avLst/>
          </a:prstGeom>
          <a:ln w="0">
            <a:noFill/>
          </a:ln>
        </p:spPr>
      </p:sp>
      <p:sp>
        <p:nvSpPr>
          <p:cNvPr id="277"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78" name="PlaceHolder 3"/>
          <p:cNvSpPr>
            <a:spLocks noGrp="1"/>
          </p:cNvSpPr>
          <p:nvPr>
            <p:ph type="sldNum" idx="13"/>
          </p:nvPr>
        </p:nvSpPr>
        <p:spPr>
          <a:xfrm>
            <a:off x="3884760" y="8685360"/>
            <a:ext cx="2969280" cy="4561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E7F4B178-C745-4A10-A490-C392F0016AFA}" type="slidenum">
              <a:rPr b="0" lang="en-US" sz="1200" spc="-1" strike="noStrike">
                <a:solidFill>
                  <a:srgbClr val="000000"/>
                </a:solidFill>
                <a:latin typeface="Times New Roman"/>
              </a:rPr>
              <a:t>44</a:t>
            </a:fld>
            <a:endParaRPr b="0" lang="en-US" sz="1200" spc="-1" strike="noStrike">
              <a:solidFill>
                <a:srgbClr val="000000"/>
              </a:solid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685800" y="1143000"/>
            <a:ext cx="5483880" cy="3083760"/>
          </a:xfrm>
          <a:prstGeom prst="rect">
            <a:avLst/>
          </a:prstGeom>
          <a:ln w="0">
            <a:noFill/>
          </a:ln>
        </p:spPr>
      </p:sp>
      <p:sp>
        <p:nvSpPr>
          <p:cNvPr id="28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87" name="PlaceHolder 3"/>
          <p:cNvSpPr>
            <a:spLocks noGrp="1"/>
          </p:cNvSpPr>
          <p:nvPr>
            <p:ph type="sldNum" idx="16"/>
          </p:nvPr>
        </p:nvSpPr>
        <p:spPr>
          <a:xfrm>
            <a:off x="3884760" y="8685360"/>
            <a:ext cx="2969280" cy="4561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930F1633-0709-48E2-BFD2-1D465DF8DD96}"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685800" y="1143000"/>
            <a:ext cx="5483880" cy="3083760"/>
          </a:xfrm>
          <a:prstGeom prst="rect">
            <a:avLst/>
          </a:prstGeom>
          <a:ln w="0">
            <a:noFill/>
          </a:ln>
        </p:spPr>
      </p:sp>
      <p:sp>
        <p:nvSpPr>
          <p:cNvPr id="280"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281" name="PlaceHolder 3"/>
          <p:cNvSpPr>
            <a:spLocks noGrp="1"/>
          </p:cNvSpPr>
          <p:nvPr>
            <p:ph type="sldNum" idx="14"/>
          </p:nvPr>
        </p:nvSpPr>
        <p:spPr>
          <a:xfrm>
            <a:off x="3884760" y="8685360"/>
            <a:ext cx="2969280" cy="4561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FF5934BE-B825-4EF0-ABF9-69938E151664}" type="slidenum">
              <a:rPr b="0" lang="en-US" sz="1200" spc="-1" strike="noStrike">
                <a:solidFill>
                  <a:srgbClr val="000000"/>
                </a:solidFill>
                <a:latin typeface="Times New Roman"/>
              </a:rPr>
              <a:t>44</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CE685D09-FC87-4A62-9596-798456E0D6CA}"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DD468E8B-AB90-464E-809A-32A81A563543}"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71A2D63E-C739-49D9-95C6-8122F1CA4DA4}"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6D92B756-B2E6-4E12-8B5D-7FEAF7C5BF61}"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250EEB39-8419-4A70-9352-97184B7155D5}"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766D404D-BE85-48C1-8B74-2620560102C6}"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E1DE71D5-BE40-4618-AD2A-198008AA8A3B}"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6CE500CA-89E9-47FF-9EF6-D773987FD7F8}"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2CD3AD48-5402-4644-A17E-E84D19637D4C}"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061ACCAE-6AFA-41BE-8B47-B383F76EAB1E}"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DE17F839-D71D-4DEB-BF0C-918C30791603}"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2775B9ED-C884-46E1-950B-E51297B43546}"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3BED513F-34EA-49E9-ADFD-6D894596AAE8}"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5A25FDB8-D9F5-4C26-97CE-B7C09E18BED9}"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90C079E9-2D80-4AB2-BE3B-DE76F005C6CA}"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E25BDECC-A78F-4013-9439-ECC3588FD9DC}"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04DC86FB-3077-4D43-9C97-D673BDCDAEDF}"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AAE310A0-FE7D-4300-8300-D65B339BD3A6}"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9158AF23-AC38-4AE2-96A1-AB3D51DBDF6D}"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3AA548B4-74E8-45B3-9BC5-2B812E0AC8DD}"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2D1AA417-F24B-4771-A33F-E89926042806}"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72DDB3F9-1941-4902-9A82-0AFDF830078F}"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9C2EBC0A-A231-4AB4-B8C9-BF2F0D24F19F}" type="slidenum">
              <a:t>&lt;#&gt;</a:t>
            </a:fld>
          </a:p>
        </p:txBody>
      </p:sp>
      <p:sp>
        <p:nvSpPr>
          <p:cNvPr id="9" name="PlaceHolder 8"/>
          <p:cNvSpPr>
            <a:spLocks noGrp="1"/>
          </p:cNvSpPr>
          <p:nvPr>
            <p:ph type="dt" idx="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4855EEB8-8067-475C-BD60-04964664C21D}" type="slidenum">
              <a:t>&lt;#&gt;</a:t>
            </a:fld>
          </a:p>
        </p:txBody>
      </p:sp>
      <p:sp>
        <p:nvSpPr>
          <p:cNvPr id="11" name="PlaceHolder 10"/>
          <p:cNvSpPr>
            <a:spLocks noGrp="1"/>
          </p:cNvSpPr>
          <p:nvPr>
            <p:ph type="dt" idx="5"/>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0680" cy="399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BEB8E3B0-3DBF-430C-ABA2-686336DEED16}"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9" name="PlaceHolder 2"/>
          <p:cNvSpPr>
            <a:spLocks noGrp="1"/>
          </p:cNvSpPr>
          <p:nvPr>
            <p:ph type="sldNum" idx="4"/>
          </p:nvPr>
        </p:nvSpPr>
        <p:spPr>
          <a:xfrm>
            <a:off x="8714880" y="6025680"/>
            <a:ext cx="2740680" cy="399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F3D67FD1-59B2-41BC-B318-E9AF1C7E9D6C}"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80" name="PlaceHolder 3"/>
          <p:cNvSpPr>
            <a:spLocks noGrp="1"/>
          </p:cNvSpPr>
          <p:nvPr>
            <p:ph type="dt" idx="5"/>
          </p:nvPr>
        </p:nvSpPr>
        <p:spPr>
          <a:xfrm>
            <a:off x="838080" y="6356520"/>
            <a:ext cx="2740680" cy="3625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480" y="6356520"/>
            <a:ext cx="4112280" cy="3625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hauwanga/Data_science_capston/blob/main/Capstone%20Project/Week%202/lab-1-eda-sql-coursera_sqllite.ipynb"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hauwanga/Data_science_capston/blob/main/Capstone%20Project/Week%203/lab-1_jupyter_launch_site_location.ipynb"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hauwanga/Data_science_capston/blob/main/Capstone%20Project/Week%203/Lab2/pichart.png"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hyperlink" Target="https://github.com/ghauwanga/Data_science_capston/blob/main/Capstone%20Project/Week%204/lab%201%20SpaceX_Machine_Learning_Prediction_Part_5.jupyterlite.ipynb" TargetMode="External"/><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3.xml"/><Relationship Id="rId7"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hyperlink" Target="https://github.com/ghauwanga/Data_science_capston/blob/main/Capstone%20Project/Week%201/week_1_lab1.ipynb" TargetMode="External"/><Relationship Id="rId5" Type="http://schemas.openxmlformats.org/officeDocument/2006/relationships/hyperlink" Target="https://github.com/ghauwanga/Data_science_capston/blob/main/Capstone%20Project/Week%201/week_1_lab2.ipynb" TargetMode="External"/><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hyperlink" Target="https://github.com/ghauwanga/Data_science_capston/blob/main/Capstone%20Project/Week%201/week_1_lab3.ipynb" TargetMode="External"/><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ghauwanga/Data_science_capston/blob/main/Capstone%20Project/Week%202/lab-2-jupyter-labs-eda-dataviz.ipynb"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2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e7e6e6"/>
                </a:solidFill>
                <a:latin typeface="Abadi"/>
                <a:ea typeface="SF Pro"/>
              </a:rPr>
              <a:t>Gerson Hauwanga</a:t>
            </a:r>
            <a:endParaRPr b="0" lang="en-US" sz="1800" spc="-1" strike="noStrike">
              <a:solidFill>
                <a:srgbClr val="000000"/>
              </a:solidFill>
              <a:latin typeface="Arial"/>
            </a:endParaRPr>
          </a:p>
          <a:p>
            <a:pPr>
              <a:lnSpc>
                <a:spcPct val="100000"/>
              </a:lnSpc>
            </a:pPr>
            <a:r>
              <a:rPr b="0" lang="en-US" sz="1800" spc="-1" strike="noStrike">
                <a:solidFill>
                  <a:srgbClr val="e7e6e6"/>
                </a:solidFill>
                <a:latin typeface="Abadi"/>
                <a:ea typeface="SF Pro"/>
              </a:rPr>
              <a:t>12.09.2023</a:t>
            </a:r>
            <a:endParaRPr b="0" lang="en-US" sz="1800" spc="-1" strike="noStrike">
              <a:solidFill>
                <a:srgbClr val="000000"/>
              </a:solidFill>
              <a:latin typeface="Arial"/>
            </a:endParaRPr>
          </a:p>
        </p:txBody>
      </p:sp>
      <p:pic>
        <p:nvPicPr>
          <p:cNvPr id="165" name="Picture 2" descr="IBM Skills Network Logo - Horizontal-noai copy.png"/>
          <p:cNvPicPr/>
          <p:nvPr/>
        </p:nvPicPr>
        <p:blipFill>
          <a:blip r:embed="rId2"/>
          <a:stretch/>
        </p:blipFill>
        <p:spPr>
          <a:xfrm>
            <a:off x="889920" y="676800"/>
            <a:ext cx="2101680" cy="6267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0" name="PlaceHolder 1"/>
          <p:cNvSpPr>
            <a:spLocks noGrp="1"/>
          </p:cNvSpPr>
          <p:nvPr>
            <p:ph/>
          </p:nvPr>
        </p:nvSpPr>
        <p:spPr>
          <a:xfrm>
            <a:off x="770040" y="1806480"/>
            <a:ext cx="9743040" cy="4348800"/>
          </a:xfrm>
          <a:prstGeom prst="rect">
            <a:avLst/>
          </a:prstGeom>
          <a:noFill/>
          <a:ln w="0">
            <a:noFill/>
          </a:ln>
        </p:spPr>
        <p:txBody>
          <a:bodyPr lIns="0" rIns="0" tIns="0" bIns="0" anchor="t">
            <a:noAutofit/>
          </a:bodyPr>
          <a:p>
            <a:pPr indent="0">
              <a:lnSpc>
                <a:spcPct val="100000"/>
              </a:lnSpc>
              <a:spcBef>
                <a:spcPts val="1400"/>
              </a:spcBef>
              <a:buNone/>
              <a:tabLst>
                <a:tab algn="l" pos="0"/>
              </a:tabLst>
            </a:pPr>
            <a:r>
              <a:rPr b="1" lang="en-US" sz="1800" spc="-1" strike="noStrike">
                <a:solidFill>
                  <a:schemeClr val="accent3">
                    <a:lumMod val="25000"/>
                  </a:schemeClr>
                </a:solidFill>
                <a:latin typeface="Abadi"/>
              </a:rPr>
              <a:t>SQL data manipulation was carried out to </a:t>
            </a:r>
            <a:endParaRPr b="0" lang="en-US" sz="1800" spc="-1" strike="noStrike">
              <a:solidFill>
                <a:srgbClr val="000000"/>
              </a:solidFill>
              <a:latin typeface="Arial"/>
            </a:endParaRPr>
          </a:p>
          <a:p>
            <a:pPr indent="0">
              <a:lnSpc>
                <a:spcPct val="100000"/>
              </a:lnSpc>
              <a:spcBef>
                <a:spcPts val="1400"/>
              </a:spcBef>
              <a:buNone/>
              <a:tabLst>
                <a:tab algn="l" pos="0"/>
              </a:tabLst>
            </a:pPr>
            <a:r>
              <a:rPr b="0" lang="en-US" sz="1800" spc="-1" strike="noStrike">
                <a:solidFill>
                  <a:schemeClr val="accent3">
                    <a:lumMod val="25000"/>
                  </a:schemeClr>
                </a:solidFill>
                <a:latin typeface="Abadi"/>
              </a:rPr>
              <a:t>Display the names of the unique launch sites  in the space mission</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chemeClr val="accent3">
                    <a:lumMod val="25000"/>
                  </a:schemeClr>
                </a:solidFill>
                <a:latin typeface="Abadi"/>
              </a:rPr>
              <a:t>Display 5 records where launch sites begin with the string 'CCA' </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Display the total payload mass carried by boosters launched by NASA (CRS)</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Display average payload mass carried by booster version F9 v1.1</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List the date when the first successful landing outcome in ground pad was achieved</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List the names of the boosters which have success in drone ship and have payload mass greater than 4000 but less than 6000</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List the total number of successful and failure mission outcomes</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List the   names of the booster_versions which have carried the maximum payload mass. Use a sub query</a:t>
            </a: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Abadi"/>
              </a:rPr>
              <a:t>Rank the count of landing outcomes (such as Failure (drone ship) or Success (ground pad)) between the date 2010-06-04 and 2017-03-20, in descending order.</a:t>
            </a:r>
            <a:endParaRPr b="0" lang="en-US" sz="1800" spc="-1" strike="noStrike">
              <a:solidFill>
                <a:srgbClr val="000000"/>
              </a:solidFill>
              <a:latin typeface="Arial"/>
            </a:endParaRPr>
          </a:p>
          <a:p>
            <a:pPr indent="0">
              <a:lnSpc>
                <a:spcPct val="100000"/>
              </a:lnSpc>
              <a:spcBef>
                <a:spcPts val="1400"/>
              </a:spcBef>
              <a:buNone/>
              <a:tabLst>
                <a:tab algn="l" pos="0"/>
              </a:tabLst>
            </a:pPr>
            <a:r>
              <a:rPr b="0" lang="en-US" sz="1800" spc="-1" strike="noStrike">
                <a:solidFill>
                  <a:srgbClr val="000000"/>
                </a:solidFill>
                <a:latin typeface="Abadi"/>
                <a:hlinkClick r:id="rId2"/>
              </a:rPr>
              <a:t>NoteBook</a:t>
            </a:r>
            <a:endParaRPr b="0" lang="en-US" sz="1800" spc="-1" strike="noStrike">
              <a:solidFill>
                <a:srgbClr val="000000"/>
              </a:solidFill>
              <a:latin typeface="Arial"/>
            </a:endParaRPr>
          </a:p>
        </p:txBody>
      </p:sp>
      <p:sp>
        <p:nvSpPr>
          <p:cNvPr id="191"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EDA with SQL</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83C7A4A3-7611-4E8F-9E49-EBE0139066DB}"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p:nvPr>
        </p:nvSpPr>
        <p:spPr>
          <a:xfrm>
            <a:off x="838080" y="1874880"/>
            <a:ext cx="10513080" cy="4348800"/>
          </a:xfrm>
          <a:prstGeom prst="rect">
            <a:avLst/>
          </a:prstGeom>
          <a:noFill/>
          <a:ln w="0">
            <a:noFill/>
          </a:ln>
        </p:spPr>
        <p:txBody>
          <a:bodyPr lIns="90000" rIns="90000" tIns="45000" bIns="45000" anchor="t">
            <a:normAutofit fontScale="87222"/>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In this task, the goal was to mark launch sites on the the interactive map and indicate the success/failed launches using folium python package markers, circles and lines.</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main tasks where to: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Mark all launch sites on a map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Mark the success/failed launches for each site on the map</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Calculate the distances between a launch site to its proximity</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hlinkClick r:id="rId2"/>
              </a:rPr>
              <a:t>NoteBook</a:t>
            </a:r>
            <a:endParaRPr b="0" lang="en-US" sz="2200" spc="-1" strike="noStrike">
              <a:solidFill>
                <a:srgbClr val="000000"/>
              </a:solidFill>
              <a:latin typeface="Arial"/>
            </a:endParaRPr>
          </a:p>
        </p:txBody>
      </p:sp>
      <p:sp>
        <p:nvSpPr>
          <p:cNvPr id="193"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E3FDF672-9C67-40DB-8589-CC551A884C61}"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4" name="PlaceHolder 1"/>
          <p:cNvSpPr>
            <a:spLocks noGrp="1"/>
          </p:cNvSpPr>
          <p:nvPr>
            <p:ph/>
          </p:nvPr>
        </p:nvSpPr>
        <p:spPr>
          <a:xfrm>
            <a:off x="770040" y="1825560"/>
            <a:ext cx="9743040" cy="43488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Using Plotly Dashboards and dash pi-charts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to indicate the success rate for all sites and comparing that to the failed rates. </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This was done to show which site has the most success launches. </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hlinkClick r:id="rId2"/>
              </a:rPr>
              <a:t>NoteBook</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195"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B64ECF7E-B3A5-47B2-95DC-93C4A4D1B549}"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PlaceHolder 1"/>
          <p:cNvSpPr>
            <a:spLocks noGrp="1"/>
          </p:cNvSpPr>
          <p:nvPr>
            <p:ph/>
          </p:nvPr>
        </p:nvSpPr>
        <p:spPr>
          <a:xfrm>
            <a:off x="1828800" y="1533960"/>
            <a:ext cx="6172200" cy="4348800"/>
          </a:xfrm>
          <a:prstGeom prst="rect">
            <a:avLst/>
          </a:prstGeom>
          <a:noFill/>
          <a:ln w="0">
            <a:noFill/>
          </a:ln>
        </p:spPr>
        <p:txBody>
          <a:bodyPr lIns="90000" rIns="90000" tIns="45000" bIns="45000" anchor="t">
            <a:normAutofit/>
          </a:bodyPr>
          <a:p>
            <a:pPr indent="0">
              <a:lnSpc>
                <a:spcPct val="100000"/>
              </a:lnSpc>
              <a:spcBef>
                <a:spcPts val="550"/>
              </a:spcBef>
              <a:buNone/>
              <a:tabLst>
                <a:tab algn="l" pos="0"/>
              </a:tabLst>
            </a:pPr>
            <a:r>
              <a:rPr b="0" lang="en-US" sz="2200" spc="-1" strike="noStrike">
                <a:solidFill>
                  <a:schemeClr val="accent3">
                    <a:lumMod val="25000"/>
                  </a:schemeClr>
                </a:solidFill>
                <a:latin typeface="Abadi"/>
              </a:rPr>
              <a:t>Using data analysis classification model to be able to predict future launch success rates. </a:t>
            </a:r>
            <a:endParaRPr b="0" lang="en-US" sz="2200" spc="-1" strike="noStrike">
              <a:solidFill>
                <a:srgbClr val="000000"/>
              </a:solidFill>
              <a:latin typeface="Arial"/>
            </a:endParaRPr>
          </a:p>
          <a:p>
            <a:pPr indent="0">
              <a:lnSpc>
                <a:spcPct val="100000"/>
              </a:lnSpc>
              <a:spcBef>
                <a:spcPts val="550"/>
              </a:spcBef>
              <a:buNone/>
              <a:tabLst>
                <a:tab algn="l" pos="0"/>
              </a:tabLst>
            </a:pPr>
            <a:endParaRPr b="0" lang="en-US" sz="2200" spc="-1" strike="noStrike">
              <a:solidFill>
                <a:srgbClr val="000000"/>
              </a:solidFill>
              <a:latin typeface="Arial"/>
            </a:endParaRPr>
          </a:p>
          <a:p>
            <a:pPr indent="0">
              <a:lnSpc>
                <a:spcPct val="100000"/>
              </a:lnSpc>
              <a:spcBef>
                <a:spcPts val="550"/>
              </a:spcBef>
              <a:buNone/>
              <a:tabLst>
                <a:tab algn="l" pos="0"/>
              </a:tabLst>
            </a:pPr>
            <a:endParaRPr b="0" lang="en-US" sz="2200" spc="-1" strike="noStrike">
              <a:solidFill>
                <a:srgbClr val="000000"/>
              </a:solidFill>
              <a:latin typeface="Arial"/>
            </a:endParaRPr>
          </a:p>
          <a:p>
            <a:pPr indent="0">
              <a:lnSpc>
                <a:spcPct val="100000"/>
              </a:lnSpc>
              <a:buNone/>
              <a:tabLst>
                <a:tab algn="l" pos="0"/>
              </a:tabLst>
            </a:pPr>
            <a:endParaRPr b="0" lang="en-US" sz="2200" spc="-1" strike="noStrike">
              <a:solidFill>
                <a:srgbClr val="000000"/>
              </a:solidFill>
              <a:latin typeface="Arial"/>
            </a:endParaRPr>
          </a:p>
        </p:txBody>
      </p:sp>
      <p:sp>
        <p:nvSpPr>
          <p:cNvPr id="197"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sp>
        <p:nvSpPr>
          <p:cNvPr id="198" name=""/>
          <p:cNvSpPr/>
          <p:nvPr/>
        </p:nvSpPr>
        <p:spPr>
          <a:xfrm>
            <a:off x="601920" y="2777040"/>
            <a:ext cx="268920" cy="41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chemeClr val="accent3">
                    <a:lumMod val="25000"/>
                  </a:schemeClr>
                </a:solidFill>
                <a:latin typeface="Abadi"/>
              </a:rPr>
              <a:t> </a:t>
            </a:r>
            <a:endParaRPr b="0" lang="en-US" sz="2200" spc="-1" strike="noStrike">
              <a:solidFill>
                <a:srgbClr val="000000"/>
              </a:solidFill>
              <a:latin typeface="Arial"/>
            </a:endParaRPr>
          </a:p>
        </p:txBody>
      </p:sp>
      <p:pic>
        <p:nvPicPr>
          <p:cNvPr id="199" name="" descr=""/>
          <p:cNvPicPr/>
          <p:nvPr/>
        </p:nvPicPr>
        <p:blipFill>
          <a:blip r:embed="rId2"/>
          <a:stretch/>
        </p:blipFill>
        <p:spPr>
          <a:xfrm>
            <a:off x="1828800" y="3429000"/>
            <a:ext cx="5762520" cy="2590200"/>
          </a:xfrm>
          <a:prstGeom prst="rect">
            <a:avLst/>
          </a:prstGeom>
          <a:ln w="0">
            <a:noFill/>
          </a:ln>
        </p:spPr>
      </p:pic>
      <p:sp>
        <p:nvSpPr>
          <p:cNvPr id="200" name=""/>
          <p:cNvSpPr/>
          <p:nvPr/>
        </p:nvSpPr>
        <p:spPr>
          <a:xfrm>
            <a:off x="8458200" y="4572000"/>
            <a:ext cx="2514240" cy="114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hlinkClick r:id="rId3"/>
              </a:rPr>
              <a:t>NoteBook</a:t>
            </a: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C4FB74B3-0874-4425-995D-39BBADBCF02F}"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1"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pic>
        <p:nvPicPr>
          <p:cNvPr id="202" name="" descr=""/>
          <p:cNvPicPr/>
          <p:nvPr/>
        </p:nvPicPr>
        <p:blipFill>
          <a:blip r:embed="rId2"/>
          <a:stretch/>
        </p:blipFill>
        <p:spPr>
          <a:xfrm>
            <a:off x="1600200" y="1371600"/>
            <a:ext cx="3371760" cy="4572000"/>
          </a:xfrm>
          <a:prstGeom prst="rect">
            <a:avLst/>
          </a:prstGeom>
          <a:ln w="0">
            <a:noFill/>
          </a:ln>
        </p:spPr>
      </p:pic>
      <p:pic>
        <p:nvPicPr>
          <p:cNvPr id="203" name="" descr=""/>
          <p:cNvPicPr/>
          <p:nvPr/>
        </p:nvPicPr>
        <p:blipFill>
          <a:blip r:embed="rId3"/>
          <a:stretch/>
        </p:blipFill>
        <p:spPr>
          <a:xfrm>
            <a:off x="5429160" y="1371600"/>
            <a:ext cx="4343400" cy="1393560"/>
          </a:xfrm>
          <a:prstGeom prst="rect">
            <a:avLst/>
          </a:prstGeom>
          <a:ln w="0">
            <a:noFill/>
          </a:ln>
        </p:spPr>
      </p:pic>
      <p:pic>
        <p:nvPicPr>
          <p:cNvPr id="204" name="" descr=""/>
          <p:cNvPicPr/>
          <p:nvPr/>
        </p:nvPicPr>
        <p:blipFill>
          <a:blip r:embed="rId4"/>
          <a:stretch/>
        </p:blipFill>
        <p:spPr>
          <a:xfrm>
            <a:off x="5429160" y="3030120"/>
            <a:ext cx="4343400" cy="1313280"/>
          </a:xfrm>
          <a:prstGeom prst="rect">
            <a:avLst/>
          </a:prstGeom>
          <a:ln w="0">
            <a:noFill/>
          </a:ln>
        </p:spPr>
      </p:pic>
      <p:pic>
        <p:nvPicPr>
          <p:cNvPr id="205" name="" descr=""/>
          <p:cNvPicPr/>
          <p:nvPr/>
        </p:nvPicPr>
        <p:blipFill>
          <a:blip r:embed="rId5"/>
          <a:stretch/>
        </p:blipFill>
        <p:spPr>
          <a:xfrm>
            <a:off x="5429160" y="4572000"/>
            <a:ext cx="4343400" cy="1371600"/>
          </a:xfrm>
          <a:prstGeom prst="rect">
            <a:avLst/>
          </a:prstGeom>
          <a:ln w="0">
            <a:noFill/>
          </a:ln>
        </p:spPr>
      </p:pic>
      <p:sp>
        <p:nvSpPr>
          <p:cNvPr id="2" name="PlaceHolder 1"/>
          <p:cNvSpPr>
            <a:spLocks noGrp="1"/>
          </p:cNvSpPr>
          <p:nvPr>
            <p:ph type="sldNum" idx="2"/>
          </p:nvPr>
        </p:nvSpPr>
        <p:spPr/>
        <p:txBody>
          <a:bodyPr/>
          <a:p>
            <a:fld id="{C2B8B047-CEC9-425A-8A9A-A12290B25C46}"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PlaceHolder 1"/>
          <p:cNvSpPr>
            <a:spLocks noGrp="1"/>
          </p:cNvSpPr>
          <p:nvPr>
            <p:ph/>
          </p:nvPr>
        </p:nvSpPr>
        <p:spPr>
          <a:xfrm>
            <a:off x="914400" y="3886200"/>
            <a:ext cx="10287000" cy="1371600"/>
          </a:xfrm>
          <a:prstGeom prst="rect">
            <a:avLst/>
          </a:prstGeom>
          <a:noFill/>
          <a:ln w="0">
            <a:noFill/>
          </a:ln>
        </p:spPr>
        <p:txBody>
          <a:bodyPr lIns="90000" rIns="90000" tIns="45000" bIns="45000" anchor="t">
            <a:normAutofit/>
          </a:bodyPr>
          <a:p>
            <a:pPr marL="228600" indent="0">
              <a:lnSpc>
                <a:spcPct val="100000"/>
              </a:lnSpc>
              <a:spcBef>
                <a:spcPts val="1400"/>
              </a:spcBef>
              <a:buNone/>
            </a:pPr>
            <a:r>
              <a:rPr b="0" lang="en-US" sz="2200" spc="-1" strike="noStrike">
                <a:solidFill>
                  <a:schemeClr val="accent3">
                    <a:lumMod val="25000"/>
                  </a:schemeClr>
                </a:solidFill>
                <a:latin typeface="Abadi"/>
              </a:rPr>
              <a:t>We see that different flight numbers have different success rates per each launch sites.  CCAFS LC-40, has better success flight, while KSC-LC-39A and VAFB-SLC-4E are slightly lower</a:t>
            </a:r>
            <a:endParaRPr b="0" lang="en-US" sz="2200" spc="-1" strike="noStrike">
              <a:solidFill>
                <a:srgbClr val="000000"/>
              </a:solidFill>
              <a:latin typeface="Arial"/>
            </a:endParaRPr>
          </a:p>
        </p:txBody>
      </p:sp>
      <p:sp>
        <p:nvSpPr>
          <p:cNvPr id="208"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solidFill>
                <a:srgbClr val="000000"/>
              </a:solidFill>
              <a:latin typeface="Arial"/>
            </a:endParaRPr>
          </a:p>
        </p:txBody>
      </p:sp>
      <p:pic>
        <p:nvPicPr>
          <p:cNvPr id="209" name="" descr=""/>
          <p:cNvPicPr/>
          <p:nvPr/>
        </p:nvPicPr>
        <p:blipFill>
          <a:blip r:embed="rId2"/>
          <a:stretch/>
        </p:blipFill>
        <p:spPr>
          <a:xfrm>
            <a:off x="751320" y="1600200"/>
            <a:ext cx="10450080" cy="2047320"/>
          </a:xfrm>
          <a:prstGeom prst="rect">
            <a:avLst/>
          </a:prstGeom>
          <a:ln w="0">
            <a:noFill/>
          </a:ln>
        </p:spPr>
      </p:pic>
      <p:sp>
        <p:nvSpPr>
          <p:cNvPr id="3" name="PlaceHolder 2"/>
          <p:cNvSpPr>
            <a:spLocks noGrp="1"/>
          </p:cNvSpPr>
          <p:nvPr>
            <p:ph type="sldNum" idx="2"/>
          </p:nvPr>
        </p:nvSpPr>
        <p:spPr/>
        <p:txBody>
          <a:bodyPr/>
          <a:p>
            <a:fld id="{F21D67A8-780B-467D-8DED-7BB847FF3EC5}"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PlaceHolder 1"/>
          <p:cNvSpPr>
            <a:spLocks noGrp="1"/>
          </p:cNvSpPr>
          <p:nvPr>
            <p:ph/>
          </p:nvPr>
        </p:nvSpPr>
        <p:spPr>
          <a:xfrm>
            <a:off x="685800" y="3886200"/>
            <a:ext cx="10515600" cy="1828800"/>
          </a:xfrm>
          <a:prstGeom prst="rect">
            <a:avLst/>
          </a:prstGeom>
          <a:noFill/>
          <a:ln w="0">
            <a:noFill/>
          </a:ln>
        </p:spPr>
        <p:txBody>
          <a:bodyPr lIns="90000" rIns="90000" tIns="45000" bIns="45000" anchor="t">
            <a:normAutofit/>
          </a:bodyPr>
          <a:p>
            <a:pPr indent="0">
              <a:lnSpc>
                <a:spcPct val="100000"/>
              </a:lnSpc>
              <a:spcBef>
                <a:spcPts val="1417"/>
              </a:spcBef>
              <a:buNone/>
            </a:pPr>
            <a:r>
              <a:rPr b="0" lang="en-CA" sz="1800" spc="-1" strike="noStrike">
                <a:solidFill>
                  <a:schemeClr val="accent3">
                    <a:lumMod val="25000"/>
                  </a:schemeClr>
                </a:solidFill>
                <a:latin typeface="Abadi"/>
              </a:rPr>
              <a:t>For launch site VAFB-SLC there were no  rockets  launched for  heavy payload mass(greater than 10000)</a:t>
            </a:r>
            <a:endParaRPr b="0" lang="en-US" sz="1800" spc="-1" strike="noStrike">
              <a:solidFill>
                <a:srgbClr val="000000"/>
              </a:solidFill>
              <a:latin typeface="Arial"/>
            </a:endParaRPr>
          </a:p>
          <a:p>
            <a:pPr indent="0">
              <a:lnSpc>
                <a:spcPct val="100000"/>
              </a:lnSpc>
              <a:spcBef>
                <a:spcPts val="1417"/>
              </a:spcBef>
              <a:buNone/>
            </a:pPr>
            <a:r>
              <a:rPr b="0" lang="en-CA" sz="1800" spc="-1" strike="noStrike">
                <a:solidFill>
                  <a:schemeClr val="accent3">
                    <a:lumMod val="25000"/>
                  </a:schemeClr>
                </a:solidFill>
                <a:latin typeface="Abadi"/>
              </a:rPr>
              <a:t>For launch site CCAFS SLC 40, there were a higher number of successful flights of lower payload mass less than ~7000.</a:t>
            </a:r>
            <a:endParaRPr b="0" lang="en-US" sz="1800" spc="-1" strike="noStrike">
              <a:solidFill>
                <a:srgbClr val="000000"/>
              </a:solidFill>
              <a:latin typeface="Arial"/>
            </a:endParaRPr>
          </a:p>
        </p:txBody>
      </p:sp>
      <p:sp>
        <p:nvSpPr>
          <p:cNvPr id="211"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Payload vs. Launch Site</a:t>
            </a:r>
            <a:endParaRPr b="0" lang="en-US" sz="4000" spc="-1" strike="noStrike">
              <a:solidFill>
                <a:srgbClr val="000000"/>
              </a:solidFill>
              <a:latin typeface="Arial"/>
            </a:endParaRPr>
          </a:p>
        </p:txBody>
      </p:sp>
      <p:pic>
        <p:nvPicPr>
          <p:cNvPr id="212" name="" descr=""/>
          <p:cNvPicPr/>
          <p:nvPr/>
        </p:nvPicPr>
        <p:blipFill>
          <a:blip r:embed="rId2"/>
          <a:stretch/>
        </p:blipFill>
        <p:spPr>
          <a:xfrm>
            <a:off x="655920" y="1591560"/>
            <a:ext cx="10545480" cy="2066040"/>
          </a:xfrm>
          <a:prstGeom prst="rect">
            <a:avLst/>
          </a:prstGeom>
          <a:ln w="0">
            <a:noFill/>
          </a:ln>
        </p:spPr>
      </p:pic>
      <p:sp>
        <p:nvSpPr>
          <p:cNvPr id="3" name="PlaceHolder 2"/>
          <p:cNvSpPr>
            <a:spLocks noGrp="1"/>
          </p:cNvSpPr>
          <p:nvPr>
            <p:ph type="sldNum" idx="2"/>
          </p:nvPr>
        </p:nvSpPr>
        <p:spPr/>
        <p:txBody>
          <a:bodyPr/>
          <a:p>
            <a:fld id="{8589C994-18D4-49E2-9B3E-8AF3480A85DD}"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PlaceHolder 1"/>
          <p:cNvSpPr>
            <a:spLocks noGrp="1"/>
          </p:cNvSpPr>
          <p:nvPr>
            <p:ph/>
          </p:nvPr>
        </p:nvSpPr>
        <p:spPr>
          <a:xfrm>
            <a:off x="1371600" y="3429000"/>
            <a:ext cx="3886200" cy="274320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Orbits ES-LI, GEOm HEO, and SSO have highest the success flight rate while GTO is lowest. </a:t>
            </a:r>
            <a:endParaRPr b="0" lang="en-US" sz="2200" spc="-1" strike="noStrike">
              <a:solidFill>
                <a:srgbClr val="000000"/>
              </a:solidFill>
              <a:latin typeface="Arial"/>
            </a:endParaRPr>
          </a:p>
        </p:txBody>
      </p:sp>
      <p:sp>
        <p:nvSpPr>
          <p:cNvPr id="214"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Success Rate vs. Orbit Type</a:t>
            </a:r>
            <a:endParaRPr b="0" lang="en-US" sz="4000" spc="-1" strike="noStrike">
              <a:solidFill>
                <a:srgbClr val="000000"/>
              </a:solidFill>
              <a:latin typeface="Arial"/>
            </a:endParaRPr>
          </a:p>
        </p:txBody>
      </p:sp>
      <p:pic>
        <p:nvPicPr>
          <p:cNvPr id="215" name="" descr=""/>
          <p:cNvPicPr/>
          <p:nvPr/>
        </p:nvPicPr>
        <p:blipFill>
          <a:blip r:embed="rId2"/>
          <a:stretch/>
        </p:blipFill>
        <p:spPr>
          <a:xfrm>
            <a:off x="6172200" y="1371600"/>
            <a:ext cx="5171760" cy="4377960"/>
          </a:xfrm>
          <a:prstGeom prst="rect">
            <a:avLst/>
          </a:prstGeom>
          <a:ln w="0">
            <a:noFill/>
          </a:ln>
        </p:spPr>
      </p:pic>
      <p:sp>
        <p:nvSpPr>
          <p:cNvPr id="3" name="PlaceHolder 2"/>
          <p:cNvSpPr>
            <a:spLocks noGrp="1"/>
          </p:cNvSpPr>
          <p:nvPr>
            <p:ph type="sldNum" idx="2"/>
          </p:nvPr>
        </p:nvSpPr>
        <p:spPr/>
        <p:txBody>
          <a:bodyPr/>
          <a:p>
            <a:fld id="{9C00CF2E-1D2F-48CD-A5EC-5E3779775A6D}"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6" name="PlaceHolder 1"/>
          <p:cNvSpPr>
            <a:spLocks noGrp="1"/>
          </p:cNvSpPr>
          <p:nvPr>
            <p:ph/>
          </p:nvPr>
        </p:nvSpPr>
        <p:spPr>
          <a:xfrm>
            <a:off x="1143000" y="3657600"/>
            <a:ext cx="10058400" cy="137160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There was only one success landing for GEO at flights after 80, GTO, ISS, LEO PO had great but random successful landing. </a:t>
            </a:r>
            <a:endParaRPr b="0" lang="en-US" sz="2200" spc="-1" strike="noStrike">
              <a:solidFill>
                <a:srgbClr val="000000"/>
              </a:solidFill>
              <a:latin typeface="Arial"/>
            </a:endParaRPr>
          </a:p>
          <a:p>
            <a:pPr indent="0">
              <a:lnSpc>
                <a:spcPct val="100000"/>
              </a:lnSpc>
              <a:spcBef>
                <a:spcPts val="1400"/>
              </a:spcBef>
              <a:buNone/>
            </a:pPr>
            <a:endParaRPr b="0" lang="en-US" sz="2200" spc="-1" strike="noStrike">
              <a:solidFill>
                <a:srgbClr val="000000"/>
              </a:solidFill>
              <a:latin typeface="Arial"/>
            </a:endParaRPr>
          </a:p>
        </p:txBody>
      </p:sp>
      <p:sp>
        <p:nvSpPr>
          <p:cNvPr id="217"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pic>
        <p:nvPicPr>
          <p:cNvPr id="218" name="" descr=""/>
          <p:cNvPicPr/>
          <p:nvPr/>
        </p:nvPicPr>
        <p:blipFill>
          <a:blip r:embed="rId2"/>
          <a:stretch/>
        </p:blipFill>
        <p:spPr>
          <a:xfrm>
            <a:off x="914400" y="1371600"/>
            <a:ext cx="10515600" cy="2063160"/>
          </a:xfrm>
          <a:prstGeom prst="rect">
            <a:avLst/>
          </a:prstGeom>
          <a:ln w="0">
            <a:noFill/>
          </a:ln>
        </p:spPr>
      </p:pic>
      <p:sp>
        <p:nvSpPr>
          <p:cNvPr id="3" name="PlaceHolder 2"/>
          <p:cNvSpPr>
            <a:spLocks noGrp="1"/>
          </p:cNvSpPr>
          <p:nvPr>
            <p:ph type="sldNum" idx="2"/>
          </p:nvPr>
        </p:nvSpPr>
        <p:spPr/>
        <p:txBody>
          <a:bodyPr/>
          <a:p>
            <a:fld id="{CE27230C-1334-4D3E-8AFF-4831767049D2}"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0680" cy="399240"/>
          </a:xfrm>
          <a:prstGeom prst="rect">
            <a:avLst/>
          </a:prstGeom>
          <a:noFill/>
          <a:ln w="0">
            <a:noFill/>
          </a:ln>
        </p:spPr>
        <p:txBody>
          <a:bodyPr lIns="90000" rIns="90000" tIns="45000" bIns="45000" anchor="ctr">
            <a:norm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101231EC-D965-47BC-802C-9BF8ADF7F5ED}" type="slidenum">
              <a:rPr b="0" lang="en-US" sz="1600" spc="-1" strike="noStrike">
                <a:solidFill>
                  <a:srgbClr val="1c7ddb"/>
                </a:solidFill>
                <a:latin typeface="Abadi"/>
              </a:rPr>
              <a:t>2</a:t>
            </a:fld>
            <a:endParaRPr b="0" lang="en-US" sz="1600" spc="-1" strike="noStrike">
              <a:solidFill>
                <a:srgbClr val="000000"/>
              </a:solidFill>
              <a:latin typeface="Times New Roman"/>
            </a:endParaRPr>
          </a:p>
        </p:txBody>
      </p:sp>
      <p:sp>
        <p:nvSpPr>
          <p:cNvPr id="167" name="Content Placeholder 2"/>
          <p:cNvSpPr/>
          <p:nvPr/>
        </p:nvSpPr>
        <p:spPr>
          <a:xfrm>
            <a:off x="958680" y="2113200"/>
            <a:ext cx="5164560" cy="33184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Executive Summary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Introduction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Methodology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Conclusion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Appendix</a:t>
            </a:r>
            <a:endParaRPr b="0" lang="en-US" sz="2200" spc="-1" strike="noStrike">
              <a:solidFill>
                <a:srgbClr val="000000"/>
              </a:solidFill>
              <a:latin typeface="Arial"/>
            </a:endParaRPr>
          </a:p>
        </p:txBody>
      </p:sp>
      <p:sp>
        <p:nvSpPr>
          <p:cNvPr id="168"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Outline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9" name="PlaceHolder 1"/>
          <p:cNvSpPr>
            <a:spLocks noGrp="1"/>
          </p:cNvSpPr>
          <p:nvPr>
            <p:ph/>
          </p:nvPr>
        </p:nvSpPr>
        <p:spPr>
          <a:xfrm>
            <a:off x="914400" y="3657600"/>
            <a:ext cx="10515600" cy="1600200"/>
          </a:xfrm>
          <a:prstGeom prst="rect">
            <a:avLst/>
          </a:prstGeom>
          <a:noFill/>
          <a:ln w="0">
            <a:noFill/>
          </a:ln>
        </p:spPr>
        <p:txBody>
          <a:bodyPr lIns="90000" rIns="90000" tIns="45000" bIns="45000" anchor="t">
            <a:normAutofit/>
          </a:bodyPr>
          <a:p>
            <a:pPr indent="0">
              <a:lnSpc>
                <a:spcPct val="100000"/>
              </a:lnSpc>
              <a:spcBef>
                <a:spcPts val="266"/>
              </a:spcBef>
              <a:buNone/>
            </a:pPr>
            <a:r>
              <a:rPr b="0" lang="en-US" sz="2200" spc="-1" strike="noStrike">
                <a:solidFill>
                  <a:schemeClr val="accent3">
                    <a:lumMod val="25000"/>
                  </a:schemeClr>
                </a:solidFill>
                <a:latin typeface="Abadi"/>
              </a:rPr>
              <a:t>Heavy payload mass had lower success rate for all orbits.</a:t>
            </a:r>
            <a:endParaRPr b="0" lang="en-US" sz="2200" spc="-1" strike="noStrike">
              <a:solidFill>
                <a:srgbClr val="000000"/>
              </a:solidFill>
              <a:latin typeface="Arial"/>
              <a:ea typeface="Microsoft YaHei"/>
            </a:endParaRPr>
          </a:p>
          <a:p>
            <a:pPr indent="0">
              <a:lnSpc>
                <a:spcPct val="100000"/>
              </a:lnSpc>
              <a:spcBef>
                <a:spcPts val="266"/>
              </a:spcBef>
              <a:buNone/>
            </a:pPr>
            <a:r>
              <a:rPr b="0" lang="en-US" sz="2200" spc="-1" strike="noStrike">
                <a:solidFill>
                  <a:schemeClr val="accent3">
                    <a:lumMod val="25000"/>
                  </a:schemeClr>
                </a:solidFill>
                <a:latin typeface="Abadi"/>
              </a:rPr>
              <a:t>There was no successful landing for weight over 16000.</a:t>
            </a:r>
            <a:endParaRPr b="0" lang="en-US" sz="2200" spc="-1" strike="noStrike">
              <a:solidFill>
                <a:srgbClr val="000000"/>
              </a:solidFill>
              <a:latin typeface="Arial"/>
              <a:ea typeface="Microsoft YaHei"/>
            </a:endParaRPr>
          </a:p>
          <a:p>
            <a:pPr indent="0">
              <a:lnSpc>
                <a:spcPct val="100000"/>
              </a:lnSpc>
              <a:spcBef>
                <a:spcPts val="266"/>
              </a:spcBef>
              <a:buNone/>
            </a:pPr>
            <a:r>
              <a:rPr b="0" lang="en-US" sz="2200" spc="-1" strike="noStrike">
                <a:solidFill>
                  <a:srgbClr val="000000"/>
                </a:solidFill>
                <a:latin typeface="Arial"/>
                <a:ea typeface="Microsoft YaHei"/>
              </a:rPr>
              <a:t>With heavy payloads the successful landing or positive landing rate are more for Polar,LEO and ISS. </a:t>
            </a:r>
            <a:endParaRPr b="0" lang="en-US" sz="2200" spc="-1" strike="noStrike">
              <a:solidFill>
                <a:srgbClr val="000000"/>
              </a:solidFill>
              <a:latin typeface="Arial"/>
              <a:ea typeface="Microsoft YaHei"/>
            </a:endParaRPr>
          </a:p>
        </p:txBody>
      </p:sp>
      <p:sp>
        <p:nvSpPr>
          <p:cNvPr id="220"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pic>
        <p:nvPicPr>
          <p:cNvPr id="221" name="" descr=""/>
          <p:cNvPicPr/>
          <p:nvPr/>
        </p:nvPicPr>
        <p:blipFill>
          <a:blip r:embed="rId2"/>
          <a:stretch/>
        </p:blipFill>
        <p:spPr>
          <a:xfrm>
            <a:off x="914400" y="1416600"/>
            <a:ext cx="10507680" cy="2061720"/>
          </a:xfrm>
          <a:prstGeom prst="rect">
            <a:avLst/>
          </a:prstGeom>
          <a:ln w="0">
            <a:noFill/>
          </a:ln>
        </p:spPr>
      </p:pic>
      <p:sp>
        <p:nvSpPr>
          <p:cNvPr id="3" name="PlaceHolder 2"/>
          <p:cNvSpPr>
            <a:spLocks noGrp="1"/>
          </p:cNvSpPr>
          <p:nvPr>
            <p:ph type="sldNum" idx="2"/>
          </p:nvPr>
        </p:nvSpPr>
        <p:spPr/>
        <p:txBody>
          <a:bodyPr/>
          <a:p>
            <a:fld id="{B5755463-3780-42AD-A15C-3F4714B49160}"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2" name="PlaceHolder 1"/>
          <p:cNvSpPr>
            <a:spLocks noGrp="1"/>
          </p:cNvSpPr>
          <p:nvPr>
            <p:ph/>
          </p:nvPr>
        </p:nvSpPr>
        <p:spPr>
          <a:xfrm>
            <a:off x="770040" y="2069640"/>
            <a:ext cx="3929760" cy="38091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The success rate since 2013 kept increasing till 2020. That means success was a result of improvements and repetition</a:t>
            </a:r>
            <a:endParaRPr b="0" lang="en-US" sz="2200" spc="-1" strike="noStrike">
              <a:solidFill>
                <a:srgbClr val="000000"/>
              </a:solidFill>
              <a:latin typeface="Arial"/>
            </a:endParaRPr>
          </a:p>
        </p:txBody>
      </p:sp>
      <p:sp>
        <p:nvSpPr>
          <p:cNvPr id="223"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Launch Success Yearly Trend</a:t>
            </a:r>
            <a:endParaRPr b="0" lang="en-US" sz="4000" spc="-1" strike="noStrike">
              <a:solidFill>
                <a:srgbClr val="000000"/>
              </a:solidFill>
              <a:latin typeface="Arial"/>
            </a:endParaRPr>
          </a:p>
        </p:txBody>
      </p:sp>
      <p:pic>
        <p:nvPicPr>
          <p:cNvPr id="224" name="" descr=""/>
          <p:cNvPicPr/>
          <p:nvPr/>
        </p:nvPicPr>
        <p:blipFill>
          <a:blip r:embed="rId2"/>
          <a:stretch/>
        </p:blipFill>
        <p:spPr>
          <a:xfrm>
            <a:off x="5715000" y="1381320"/>
            <a:ext cx="5400360" cy="4333680"/>
          </a:xfrm>
          <a:prstGeom prst="rect">
            <a:avLst/>
          </a:prstGeom>
          <a:ln w="0">
            <a:noFill/>
          </a:ln>
        </p:spPr>
      </p:pic>
      <p:sp>
        <p:nvSpPr>
          <p:cNvPr id="3" name="PlaceHolder 2"/>
          <p:cNvSpPr>
            <a:spLocks noGrp="1"/>
          </p:cNvSpPr>
          <p:nvPr>
            <p:ph type="sldNum" idx="2"/>
          </p:nvPr>
        </p:nvSpPr>
        <p:spPr/>
        <p:txBody>
          <a:bodyPr/>
          <a:p>
            <a:fld id="{9A21AC32-AD09-4FBE-8C3C-A4F6CCF05AA2}"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5"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All Launch Site Names</a:t>
            </a:r>
            <a:endParaRPr b="0" lang="en-US" sz="4000" spc="-1" strike="noStrike">
              <a:solidFill>
                <a:srgbClr val="000000"/>
              </a:solidFill>
              <a:latin typeface="Arial"/>
            </a:endParaRPr>
          </a:p>
        </p:txBody>
      </p:sp>
      <p:pic>
        <p:nvPicPr>
          <p:cNvPr id="226" name="" descr=""/>
          <p:cNvPicPr/>
          <p:nvPr/>
        </p:nvPicPr>
        <p:blipFill>
          <a:blip r:embed="rId2"/>
          <a:stretch/>
        </p:blipFill>
        <p:spPr>
          <a:xfrm>
            <a:off x="914400" y="1552680"/>
            <a:ext cx="7039440" cy="3247920"/>
          </a:xfrm>
          <a:prstGeom prst="rect">
            <a:avLst/>
          </a:prstGeom>
          <a:ln w="0">
            <a:noFill/>
          </a:ln>
        </p:spPr>
      </p:pic>
      <p:sp>
        <p:nvSpPr>
          <p:cNvPr id="2" name="PlaceHolder 1"/>
          <p:cNvSpPr>
            <a:spLocks noGrp="1"/>
          </p:cNvSpPr>
          <p:nvPr>
            <p:ph type="sldNum" idx="2"/>
          </p:nvPr>
        </p:nvSpPr>
        <p:spPr/>
        <p:txBody>
          <a:bodyPr/>
          <a:p>
            <a:fld id="{CCEF74E3-33DA-4716-99BC-A4F99647F5CA}"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7"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solidFill>
                <a:srgbClr val="000000"/>
              </a:solidFill>
              <a:latin typeface="Arial"/>
            </a:endParaRPr>
          </a:p>
        </p:txBody>
      </p:sp>
      <p:pic>
        <p:nvPicPr>
          <p:cNvPr id="228" name="" descr=""/>
          <p:cNvPicPr/>
          <p:nvPr/>
        </p:nvPicPr>
        <p:blipFill>
          <a:blip r:embed="rId2"/>
          <a:stretch/>
        </p:blipFill>
        <p:spPr>
          <a:xfrm>
            <a:off x="760680" y="1600200"/>
            <a:ext cx="10440720" cy="3200400"/>
          </a:xfrm>
          <a:prstGeom prst="rect">
            <a:avLst/>
          </a:prstGeom>
          <a:ln w="0">
            <a:noFill/>
          </a:ln>
        </p:spPr>
      </p:pic>
      <p:sp>
        <p:nvSpPr>
          <p:cNvPr id="2" name="PlaceHolder 1"/>
          <p:cNvSpPr>
            <a:spLocks noGrp="1"/>
          </p:cNvSpPr>
          <p:nvPr>
            <p:ph type="sldNum" idx="2"/>
          </p:nvPr>
        </p:nvSpPr>
        <p:spPr/>
        <p:txBody>
          <a:bodyPr/>
          <a:p>
            <a:fld id="{CFD62A6C-E2D2-4D57-A681-0988CA66A47A}"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9"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pic>
        <p:nvPicPr>
          <p:cNvPr id="230" name="" descr=""/>
          <p:cNvPicPr/>
          <p:nvPr/>
        </p:nvPicPr>
        <p:blipFill>
          <a:blip r:embed="rId2"/>
          <a:stretch/>
        </p:blipFill>
        <p:spPr>
          <a:xfrm>
            <a:off x="914400" y="1371600"/>
            <a:ext cx="7543800" cy="675720"/>
          </a:xfrm>
          <a:prstGeom prst="rect">
            <a:avLst/>
          </a:prstGeom>
          <a:ln w="0">
            <a:noFill/>
          </a:ln>
        </p:spPr>
      </p:pic>
      <p:pic>
        <p:nvPicPr>
          <p:cNvPr id="231" name="" descr=""/>
          <p:cNvPicPr/>
          <p:nvPr/>
        </p:nvPicPr>
        <p:blipFill>
          <a:blip r:embed="rId3"/>
          <a:stretch/>
        </p:blipFill>
        <p:spPr>
          <a:xfrm>
            <a:off x="914400" y="2057400"/>
            <a:ext cx="7543800" cy="1870560"/>
          </a:xfrm>
          <a:prstGeom prst="rect">
            <a:avLst/>
          </a:prstGeom>
          <a:ln w="0">
            <a:noFill/>
          </a:ln>
        </p:spPr>
      </p:pic>
      <p:sp>
        <p:nvSpPr>
          <p:cNvPr id="2" name="PlaceHolder 1"/>
          <p:cNvSpPr>
            <a:spLocks noGrp="1"/>
          </p:cNvSpPr>
          <p:nvPr>
            <p:ph type="sldNum" idx="2"/>
          </p:nvPr>
        </p:nvSpPr>
        <p:spPr/>
        <p:txBody>
          <a:bodyPr/>
          <a:p>
            <a:fld id="{CCA68269-1411-48CD-9724-6F8A13F57CF6}"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2"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solidFill>
                <a:srgbClr val="000000"/>
              </a:solidFill>
              <a:latin typeface="Arial"/>
            </a:endParaRPr>
          </a:p>
        </p:txBody>
      </p:sp>
      <p:pic>
        <p:nvPicPr>
          <p:cNvPr id="233" name="" descr=""/>
          <p:cNvPicPr/>
          <p:nvPr/>
        </p:nvPicPr>
        <p:blipFill>
          <a:blip r:embed="rId2"/>
          <a:stretch/>
        </p:blipFill>
        <p:spPr>
          <a:xfrm>
            <a:off x="847080" y="1371600"/>
            <a:ext cx="9517680" cy="2286000"/>
          </a:xfrm>
          <a:prstGeom prst="rect">
            <a:avLst/>
          </a:prstGeom>
          <a:ln w="0">
            <a:noFill/>
          </a:ln>
        </p:spPr>
      </p:pic>
      <p:sp>
        <p:nvSpPr>
          <p:cNvPr id="2" name="PlaceHolder 1"/>
          <p:cNvSpPr>
            <a:spLocks noGrp="1"/>
          </p:cNvSpPr>
          <p:nvPr>
            <p:ph type="sldNum" idx="2"/>
          </p:nvPr>
        </p:nvSpPr>
        <p:spPr/>
        <p:txBody>
          <a:bodyPr/>
          <a:p>
            <a:fld id="{48D6E205-3428-4311-8B88-0E6A128F3043}"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solidFill>
                <a:srgbClr val="000000"/>
              </a:solidFill>
              <a:latin typeface="Arial"/>
            </a:endParaRPr>
          </a:p>
        </p:txBody>
      </p:sp>
      <p:pic>
        <p:nvPicPr>
          <p:cNvPr id="235" name="" descr=""/>
          <p:cNvPicPr/>
          <p:nvPr/>
        </p:nvPicPr>
        <p:blipFill>
          <a:blip r:embed="rId2"/>
          <a:stretch/>
        </p:blipFill>
        <p:spPr>
          <a:xfrm>
            <a:off x="770760" y="1371600"/>
            <a:ext cx="9516240" cy="2446200"/>
          </a:xfrm>
          <a:prstGeom prst="rect">
            <a:avLst/>
          </a:prstGeom>
          <a:ln w="0">
            <a:noFill/>
          </a:ln>
        </p:spPr>
      </p:pic>
      <p:sp>
        <p:nvSpPr>
          <p:cNvPr id="2" name="PlaceHolder 1"/>
          <p:cNvSpPr>
            <a:spLocks noGrp="1"/>
          </p:cNvSpPr>
          <p:nvPr>
            <p:ph type="sldNum" idx="2"/>
          </p:nvPr>
        </p:nvSpPr>
        <p:spPr/>
        <p:txBody>
          <a:bodyPr/>
          <a:p>
            <a:fld id="{A3D53913-106C-4B32-9EF0-50DB351C422D}"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6"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57222"/>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solidFill>
                <a:srgbClr val="000000"/>
              </a:solidFill>
              <a:latin typeface="Arial"/>
            </a:endParaRPr>
          </a:p>
        </p:txBody>
      </p:sp>
      <p:pic>
        <p:nvPicPr>
          <p:cNvPr id="237" name="" descr=""/>
          <p:cNvPicPr/>
          <p:nvPr/>
        </p:nvPicPr>
        <p:blipFill>
          <a:blip r:embed="rId2"/>
          <a:stretch/>
        </p:blipFill>
        <p:spPr>
          <a:xfrm>
            <a:off x="970560" y="1371600"/>
            <a:ext cx="9316440" cy="1860480"/>
          </a:xfrm>
          <a:prstGeom prst="rect">
            <a:avLst/>
          </a:prstGeom>
          <a:ln w="0">
            <a:noFill/>
          </a:ln>
        </p:spPr>
      </p:pic>
      <p:sp>
        <p:nvSpPr>
          <p:cNvPr id="2" name="PlaceHolder 1"/>
          <p:cNvSpPr>
            <a:spLocks noGrp="1"/>
          </p:cNvSpPr>
          <p:nvPr>
            <p:ph type="sldNum" idx="2"/>
          </p:nvPr>
        </p:nvSpPr>
        <p:spPr/>
        <p:txBody>
          <a:bodyPr/>
          <a:p>
            <a:fld id="{ABF15A33-7E15-4AA1-AF8F-B1372D542066}"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8"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70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solidFill>
                <a:srgbClr val="000000"/>
              </a:solidFill>
              <a:latin typeface="Arial"/>
            </a:endParaRPr>
          </a:p>
        </p:txBody>
      </p:sp>
      <p:pic>
        <p:nvPicPr>
          <p:cNvPr id="239" name="" descr=""/>
          <p:cNvPicPr/>
          <p:nvPr/>
        </p:nvPicPr>
        <p:blipFill>
          <a:blip r:embed="rId2"/>
          <a:stretch/>
        </p:blipFill>
        <p:spPr>
          <a:xfrm>
            <a:off x="889560" y="1371600"/>
            <a:ext cx="10311840" cy="2828880"/>
          </a:xfrm>
          <a:prstGeom prst="rect">
            <a:avLst/>
          </a:prstGeom>
          <a:ln w="0">
            <a:noFill/>
          </a:ln>
        </p:spPr>
      </p:pic>
      <p:sp>
        <p:nvSpPr>
          <p:cNvPr id="2" name="PlaceHolder 1"/>
          <p:cNvSpPr>
            <a:spLocks noGrp="1"/>
          </p:cNvSpPr>
          <p:nvPr>
            <p:ph type="sldNum" idx="2"/>
          </p:nvPr>
        </p:nvSpPr>
        <p:spPr/>
        <p:txBody>
          <a:bodyPr/>
          <a:p>
            <a:fld id="{E1D2E1AA-B45D-4020-B680-923E8D058C3F}"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0"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solidFill>
                <a:srgbClr val="000000"/>
              </a:solidFill>
              <a:latin typeface="Arial"/>
            </a:endParaRPr>
          </a:p>
        </p:txBody>
      </p:sp>
      <p:pic>
        <p:nvPicPr>
          <p:cNvPr id="241" name="" descr=""/>
          <p:cNvPicPr/>
          <p:nvPr/>
        </p:nvPicPr>
        <p:blipFill>
          <a:blip r:embed="rId2"/>
          <a:stretch/>
        </p:blipFill>
        <p:spPr>
          <a:xfrm>
            <a:off x="1828800" y="1371600"/>
            <a:ext cx="6858000" cy="5029200"/>
          </a:xfrm>
          <a:prstGeom prst="rect">
            <a:avLst/>
          </a:prstGeom>
          <a:ln w="0">
            <a:noFill/>
          </a:ln>
        </p:spPr>
      </p:pic>
      <p:sp>
        <p:nvSpPr>
          <p:cNvPr id="2" name="PlaceHolder 1"/>
          <p:cNvSpPr>
            <a:spLocks noGrp="1"/>
          </p:cNvSpPr>
          <p:nvPr>
            <p:ph type="sldNum" idx="2"/>
          </p:nvPr>
        </p:nvSpPr>
        <p:spPr/>
        <p:txBody>
          <a:bodyPr/>
          <a:p>
            <a:fld id="{5FF9A3FA-1C2D-4F3F-B0DE-F31FC41C9689}"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Content Placeholder 2"/>
          <p:cNvSpPr/>
          <p:nvPr/>
        </p:nvSpPr>
        <p:spPr>
          <a:xfrm>
            <a:off x="959040" y="1600200"/>
            <a:ext cx="10011600" cy="4112640"/>
          </a:xfrm>
          <a:prstGeom prst="rect">
            <a:avLst/>
          </a:prstGeom>
          <a:noFill/>
          <a:ln w="0">
            <a:noFill/>
          </a:ln>
        </p:spPr>
        <p:style>
          <a:lnRef idx="0"/>
          <a:fillRef idx="0"/>
          <a:effectRef idx="0"/>
          <a:fontRef idx="minor"/>
        </p:style>
        <p:txBody>
          <a:bodyPr lIns="90000" rIns="90000" tIns="45000" bIns="45000" anchor="t">
            <a:normAutofit fontScale="93333"/>
          </a:bodyPr>
          <a:p>
            <a:pPr>
              <a:lnSpc>
                <a:spcPct val="100000"/>
              </a:lnSpc>
              <a:spcBef>
                <a:spcPts val="833"/>
              </a:spcBef>
            </a:pPr>
            <a:r>
              <a:rPr b="0" lang="en-US" sz="1800" spc="-1" strike="noStrike">
                <a:solidFill>
                  <a:schemeClr val="accent3">
                    <a:lumMod val="25000"/>
                  </a:schemeClr>
                </a:solidFill>
                <a:latin typeface="Abadi"/>
                <a:ea typeface="DejaVu Sans"/>
              </a:rPr>
              <a:t>Using data science mechanisms to predicting the success rate of SpaceX Falcon 9 rockets</a:t>
            </a:r>
            <a:endParaRPr b="0" lang="en-US" sz="1800" spc="-1" strike="noStrike">
              <a:solidFill>
                <a:srgbClr val="000000"/>
              </a:solidFill>
              <a:latin typeface="Arial"/>
            </a:endParaRPr>
          </a:p>
          <a:p>
            <a:pPr>
              <a:lnSpc>
                <a:spcPct val="100000"/>
              </a:lnSpc>
              <a:spcBef>
                <a:spcPts val="833"/>
              </a:spcBef>
            </a:pPr>
            <a:r>
              <a:rPr b="0" lang="en-US" sz="1600" spc="-1" strike="noStrike">
                <a:solidFill>
                  <a:schemeClr val="accent3">
                    <a:lumMod val="25000"/>
                  </a:schemeClr>
                </a:solidFill>
                <a:latin typeface="Abadi"/>
                <a:ea typeface="DejaVu Sans"/>
              </a:rPr>
              <a:t>Summary of methodologies</a:t>
            </a:r>
            <a:endParaRPr b="0" lang="en-US" sz="16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Data collection from different data sources</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Data processing and cleaning</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Exploring Data Analysis with data visualization</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Exploratory Data Analysis with SQL </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Using Folium to build interactive map</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Creating Dashboard using Plotly Dash</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Predictive analysis using Classification algorithm</a:t>
            </a:r>
            <a:endParaRPr b="0" lang="en-US" sz="1400" spc="-1" strike="noStrike">
              <a:solidFill>
                <a:srgbClr val="000000"/>
              </a:solidFill>
              <a:latin typeface="Arial"/>
            </a:endParaRPr>
          </a:p>
          <a:p>
            <a:pPr>
              <a:lnSpc>
                <a:spcPct val="100000"/>
              </a:lnSpc>
              <a:spcBef>
                <a:spcPts val="833"/>
              </a:spcBef>
            </a:pPr>
            <a:r>
              <a:rPr b="0" lang="en-US" sz="1600" spc="-1" strike="noStrike">
                <a:solidFill>
                  <a:schemeClr val="accent3">
                    <a:lumMod val="25000"/>
                  </a:schemeClr>
                </a:solidFill>
                <a:latin typeface="Abadi"/>
                <a:ea typeface="DejaVu Sans"/>
              </a:rPr>
              <a:t>Summary of all results</a:t>
            </a:r>
            <a:endParaRPr b="0" lang="en-US" sz="16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Analysis of results</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Presentation of interactive data analysis results</a:t>
            </a:r>
            <a:endParaRPr b="0" lang="en-US" sz="1400" spc="-1" strike="noStrike">
              <a:solidFill>
                <a:srgbClr val="000000"/>
              </a:solidFill>
              <a:latin typeface="Arial"/>
            </a:endParaRPr>
          </a:p>
          <a:p>
            <a:pPr marL="205200" indent="-205200">
              <a:lnSpc>
                <a:spcPct val="100000"/>
              </a:lnSpc>
              <a:spcBef>
                <a:spcPts val="833"/>
              </a:spcBef>
              <a:buClr>
                <a:srgbClr val="000000"/>
              </a:buClr>
              <a:buSzPct val="45000"/>
              <a:buFont typeface="Wingdings" charset="2"/>
              <a:buChar char=""/>
            </a:pPr>
            <a:r>
              <a:rPr b="0" lang="en-US" sz="1400" spc="-1" strike="noStrike">
                <a:solidFill>
                  <a:schemeClr val="accent3">
                    <a:lumMod val="25000"/>
                  </a:schemeClr>
                </a:solidFill>
                <a:latin typeface="Abadi"/>
                <a:ea typeface="DejaVu Sans"/>
              </a:rPr>
              <a:t>Predictive analysis result data insights</a:t>
            </a:r>
            <a:endParaRPr b="0" lang="en-US" sz="1400" spc="-1" strike="noStrike">
              <a:solidFill>
                <a:srgbClr val="000000"/>
              </a:solidFill>
              <a:latin typeface="Arial"/>
            </a:endParaRPr>
          </a:p>
        </p:txBody>
      </p:sp>
      <p:sp>
        <p:nvSpPr>
          <p:cNvPr id="170"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Executive Summary</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2"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solidFill>
                <a:srgbClr val="000000"/>
              </a:solidFill>
              <a:latin typeface="Arial"/>
            </a:endParaRPr>
          </a:p>
        </p:txBody>
      </p:sp>
      <p:pic>
        <p:nvPicPr>
          <p:cNvPr id="243" name="" descr=""/>
          <p:cNvPicPr/>
          <p:nvPr/>
        </p:nvPicPr>
        <p:blipFill>
          <a:blip r:embed="rId2"/>
          <a:stretch/>
        </p:blipFill>
        <p:spPr>
          <a:xfrm>
            <a:off x="875880" y="1371600"/>
            <a:ext cx="7810920" cy="2819160"/>
          </a:xfrm>
          <a:prstGeom prst="rect">
            <a:avLst/>
          </a:prstGeom>
          <a:ln w="0">
            <a:noFill/>
          </a:ln>
        </p:spPr>
      </p:pic>
      <p:sp>
        <p:nvSpPr>
          <p:cNvPr id="2" name="PlaceHolder 1"/>
          <p:cNvSpPr>
            <a:spLocks noGrp="1"/>
          </p:cNvSpPr>
          <p:nvPr>
            <p:ph type="sldNum" idx="2"/>
          </p:nvPr>
        </p:nvSpPr>
        <p:spPr/>
        <p:txBody>
          <a:bodyPr/>
          <a:p>
            <a:fld id="{6601B245-C4D0-425C-B6BE-EFA913F245BA}"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4"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62222"/>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solidFill>
                <a:srgbClr val="000000"/>
              </a:solidFill>
              <a:latin typeface="Arial"/>
            </a:endParaRPr>
          </a:p>
        </p:txBody>
      </p:sp>
      <p:pic>
        <p:nvPicPr>
          <p:cNvPr id="245" name="" descr=""/>
          <p:cNvPicPr/>
          <p:nvPr/>
        </p:nvPicPr>
        <p:blipFill>
          <a:blip r:embed="rId2"/>
          <a:stretch/>
        </p:blipFill>
        <p:spPr>
          <a:xfrm>
            <a:off x="767520" y="1371600"/>
            <a:ext cx="7919280" cy="4804200"/>
          </a:xfrm>
          <a:prstGeom prst="rect">
            <a:avLst/>
          </a:prstGeom>
          <a:ln w="0">
            <a:noFill/>
          </a:ln>
        </p:spPr>
      </p:pic>
      <p:sp>
        <p:nvSpPr>
          <p:cNvPr id="2" name="PlaceHolder 1"/>
          <p:cNvSpPr>
            <a:spLocks noGrp="1"/>
          </p:cNvSpPr>
          <p:nvPr>
            <p:ph type="sldNum" idx="2"/>
          </p:nvPr>
        </p:nvSpPr>
        <p:spPr/>
        <p:txBody>
          <a:bodyPr/>
          <a:p>
            <a:fld id="{A0CBE8A5-94EB-454B-95A3-23D7C0CD2FC3}"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6" name="TextBox 6"/>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7" name="PlaceHolder 1"/>
          <p:cNvSpPr>
            <a:spLocks noGrp="1"/>
          </p:cNvSpPr>
          <p:nvPr>
            <p:ph/>
          </p:nvPr>
        </p:nvSpPr>
        <p:spPr>
          <a:xfrm>
            <a:off x="914400" y="5257800"/>
            <a:ext cx="9743040" cy="9144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All launch sites were nearby the coastal line </a:t>
            </a:r>
            <a:endParaRPr b="0" lang="en-US" sz="2200" spc="-1" strike="noStrike">
              <a:solidFill>
                <a:srgbClr val="000000"/>
              </a:solidFill>
              <a:latin typeface="Arial"/>
            </a:endParaRPr>
          </a:p>
        </p:txBody>
      </p:sp>
      <p:sp>
        <p:nvSpPr>
          <p:cNvPr id="248"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Mark all launch sites on a map</a:t>
            </a:r>
            <a:endParaRPr b="0" lang="en-US" sz="4000" spc="-1" strike="noStrike">
              <a:solidFill>
                <a:srgbClr val="000000"/>
              </a:solidFill>
              <a:latin typeface="Arial"/>
            </a:endParaRPr>
          </a:p>
        </p:txBody>
      </p:sp>
      <p:pic>
        <p:nvPicPr>
          <p:cNvPr id="249" name="" descr=""/>
          <p:cNvPicPr/>
          <p:nvPr/>
        </p:nvPicPr>
        <p:blipFill>
          <a:blip r:embed="rId2"/>
          <a:stretch/>
        </p:blipFill>
        <p:spPr>
          <a:xfrm>
            <a:off x="2514600" y="1383840"/>
            <a:ext cx="7639920" cy="3645360"/>
          </a:xfrm>
          <a:prstGeom prst="rect">
            <a:avLst/>
          </a:prstGeom>
          <a:ln w="0">
            <a:noFill/>
          </a:ln>
        </p:spPr>
      </p:pic>
      <p:sp>
        <p:nvSpPr>
          <p:cNvPr id="3" name="PlaceHolder 2"/>
          <p:cNvSpPr>
            <a:spLocks noGrp="1"/>
          </p:cNvSpPr>
          <p:nvPr>
            <p:ph type="sldNum" idx="2"/>
          </p:nvPr>
        </p:nvSpPr>
        <p:spPr/>
        <p:txBody>
          <a:bodyPr/>
          <a:p>
            <a:fld id="{48DB657E-5649-4D39-AC37-2A672F8365BC}"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0" name="PlaceHolder 1"/>
          <p:cNvSpPr>
            <a:spLocks noGrp="1"/>
          </p:cNvSpPr>
          <p:nvPr>
            <p:ph/>
          </p:nvPr>
        </p:nvSpPr>
        <p:spPr>
          <a:xfrm>
            <a:off x="9603720" y="1600200"/>
            <a:ext cx="2283480" cy="43434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1800" spc="-1" strike="noStrike">
                <a:solidFill>
                  <a:schemeClr val="accent3">
                    <a:lumMod val="25000"/>
                  </a:schemeClr>
                </a:solidFill>
                <a:latin typeface="Abadi"/>
                <a:ea typeface="Calibri"/>
              </a:rPr>
              <a:t>East coast launch sites, KSC-LC-39A, CCAFS-LC-40 and CCAFS-SLC-40 had a many failed/success launches compared to the western coast.</a:t>
            </a:r>
            <a:endParaRPr b="0" lang="en-US" sz="1800" spc="-1" strike="noStrike">
              <a:solidFill>
                <a:srgbClr val="000000"/>
              </a:solidFill>
              <a:latin typeface="Arial"/>
            </a:endParaRPr>
          </a:p>
        </p:txBody>
      </p:sp>
      <p:sp>
        <p:nvSpPr>
          <p:cNvPr id="251"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68333"/>
          </a:bodyPr>
          <a:p>
            <a:pPr>
              <a:lnSpc>
                <a:spcPct val="90000"/>
              </a:lnSpc>
            </a:pPr>
            <a:r>
              <a:rPr b="0" lang="en-US" sz="4000" spc="-1" strike="noStrike">
                <a:solidFill>
                  <a:srgbClr val="0b49cb"/>
                </a:solidFill>
                <a:latin typeface="Abadi"/>
                <a:ea typeface="IBM Plex Mono SemiBold"/>
              </a:rPr>
              <a:t>Mark the success/failed launches for each site on the map</a:t>
            </a:r>
            <a:endParaRPr b="0" lang="en-US" sz="4000" spc="-1" strike="noStrike">
              <a:solidFill>
                <a:srgbClr val="000000"/>
              </a:solidFill>
              <a:latin typeface="Arial"/>
            </a:endParaRPr>
          </a:p>
        </p:txBody>
      </p:sp>
      <p:pic>
        <p:nvPicPr>
          <p:cNvPr id="252" name="" descr=""/>
          <p:cNvPicPr/>
          <p:nvPr/>
        </p:nvPicPr>
        <p:blipFill>
          <a:blip r:embed="rId2"/>
          <a:stretch/>
        </p:blipFill>
        <p:spPr>
          <a:xfrm>
            <a:off x="1600200" y="1434240"/>
            <a:ext cx="7960680" cy="4509360"/>
          </a:xfrm>
          <a:prstGeom prst="rect">
            <a:avLst/>
          </a:prstGeom>
          <a:ln w="0">
            <a:noFill/>
          </a:ln>
        </p:spPr>
      </p:pic>
      <p:sp>
        <p:nvSpPr>
          <p:cNvPr id="3" name="PlaceHolder 2"/>
          <p:cNvSpPr>
            <a:spLocks noGrp="1"/>
          </p:cNvSpPr>
          <p:nvPr>
            <p:ph type="sldNum" idx="2"/>
          </p:nvPr>
        </p:nvSpPr>
        <p:spPr/>
        <p:txBody>
          <a:bodyPr/>
          <a:p>
            <a:fld id="{9779B7F1-E64A-43F4-AF2E-6EB74C352EAE}"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3" name="PlaceHolder 1"/>
          <p:cNvSpPr>
            <a:spLocks noGrp="1"/>
          </p:cNvSpPr>
          <p:nvPr>
            <p:ph/>
          </p:nvPr>
        </p:nvSpPr>
        <p:spPr>
          <a:xfrm>
            <a:off x="770040" y="4800600"/>
            <a:ext cx="8595360" cy="12024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2x East coastal launch sites are in proximity with about 33 point of interest and also nearby the ocean.</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54" name="Title 1"/>
          <p:cNvSpPr/>
          <p:nvPr/>
        </p:nvSpPr>
        <p:spPr>
          <a:xfrm>
            <a:off x="770040" y="538560"/>
            <a:ext cx="10513080" cy="833040"/>
          </a:xfrm>
          <a:prstGeom prst="rect">
            <a:avLst/>
          </a:prstGeom>
          <a:noFill/>
          <a:ln w="0">
            <a:noFill/>
          </a:ln>
        </p:spPr>
        <p:style>
          <a:lnRef idx="0"/>
          <a:fillRef idx="0"/>
          <a:effectRef idx="0"/>
          <a:fontRef idx="minor"/>
        </p:style>
        <p:txBody>
          <a:bodyPr lIns="90000" rIns="90000" tIns="45000" bIns="45000" anchor="ctr">
            <a:normAutofit fontScale="68333"/>
          </a:bodyPr>
          <a:p>
            <a:pPr>
              <a:lnSpc>
                <a:spcPct val="90000"/>
              </a:lnSpc>
            </a:pPr>
            <a:r>
              <a:rPr b="0" lang="en-US" sz="4000" spc="-1" strike="noStrike">
                <a:solidFill>
                  <a:srgbClr val="0b49cb"/>
                </a:solidFill>
                <a:latin typeface="Abadi"/>
                <a:ea typeface="IBM Plex Mono SemiBold"/>
              </a:rPr>
              <a:t>Calculate the distances between a launch site to its proximities</a:t>
            </a:r>
            <a:endParaRPr b="0" lang="en-US" sz="4000" spc="-1" strike="noStrike">
              <a:solidFill>
                <a:srgbClr val="000000"/>
              </a:solidFill>
              <a:latin typeface="Arial"/>
            </a:endParaRPr>
          </a:p>
        </p:txBody>
      </p:sp>
      <p:pic>
        <p:nvPicPr>
          <p:cNvPr id="255" name="" descr=""/>
          <p:cNvPicPr/>
          <p:nvPr/>
        </p:nvPicPr>
        <p:blipFill>
          <a:blip r:embed="rId2"/>
          <a:stretch/>
        </p:blipFill>
        <p:spPr>
          <a:xfrm>
            <a:off x="984960" y="1371600"/>
            <a:ext cx="7016040" cy="3293640"/>
          </a:xfrm>
          <a:prstGeom prst="rect">
            <a:avLst/>
          </a:prstGeom>
          <a:ln w="0">
            <a:noFill/>
          </a:ln>
        </p:spPr>
      </p:pic>
      <p:sp>
        <p:nvSpPr>
          <p:cNvPr id="3" name="PlaceHolder 2"/>
          <p:cNvSpPr>
            <a:spLocks noGrp="1"/>
          </p:cNvSpPr>
          <p:nvPr>
            <p:ph type="sldNum" idx="2"/>
          </p:nvPr>
        </p:nvSpPr>
        <p:spPr/>
        <p:txBody>
          <a:bodyPr/>
          <a:p>
            <a:fld id="{7A613110-E19C-4E85-9E65-B693637A6688}"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4</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7" name="PlaceHolder 1"/>
          <p:cNvSpPr>
            <a:spLocks noGrp="1"/>
          </p:cNvSpPr>
          <p:nvPr>
            <p:ph/>
          </p:nvPr>
        </p:nvSpPr>
        <p:spPr>
          <a:xfrm>
            <a:off x="685800" y="1600200"/>
            <a:ext cx="4572000" cy="11430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KSC LC – 39A had the highest successful launches and CCAFS SLC- 40 had the lowest</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58"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SpaceX Launch Records Dashboard</a:t>
            </a:r>
            <a:endParaRPr b="0" lang="en-US" sz="4000" spc="-1" strike="noStrike">
              <a:solidFill>
                <a:srgbClr val="000000"/>
              </a:solidFill>
              <a:latin typeface="Arial"/>
            </a:endParaRPr>
          </a:p>
        </p:txBody>
      </p:sp>
      <p:pic>
        <p:nvPicPr>
          <p:cNvPr id="259" name="" descr=""/>
          <p:cNvPicPr/>
          <p:nvPr/>
        </p:nvPicPr>
        <p:blipFill>
          <a:blip r:embed="rId2"/>
          <a:stretch/>
        </p:blipFill>
        <p:spPr>
          <a:xfrm>
            <a:off x="5943600" y="1528560"/>
            <a:ext cx="5471280" cy="3729240"/>
          </a:xfrm>
          <a:prstGeom prst="rect">
            <a:avLst/>
          </a:prstGeom>
          <a:ln w="0">
            <a:noFill/>
          </a:ln>
        </p:spPr>
      </p:pic>
      <p:sp>
        <p:nvSpPr>
          <p:cNvPr id="3" name="PlaceHolder 2"/>
          <p:cNvSpPr>
            <a:spLocks noGrp="1"/>
          </p:cNvSpPr>
          <p:nvPr>
            <p:ph type="sldNum" idx="2"/>
          </p:nvPr>
        </p:nvSpPr>
        <p:spPr/>
        <p:txBody>
          <a:bodyPr/>
          <a:p>
            <a:fld id="{6EADC042-9353-42B2-B7DE-E869013FD9D3}"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0" name="PlaceHolder 1"/>
          <p:cNvSpPr>
            <a:spLocks noGrp="1"/>
          </p:cNvSpPr>
          <p:nvPr>
            <p:ph/>
          </p:nvPr>
        </p:nvSpPr>
        <p:spPr>
          <a:xfrm>
            <a:off x="457200" y="5252400"/>
            <a:ext cx="10549080" cy="11484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High success was of class 1 compered to class 0 with the lowest success rate.</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261"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Total success Launches by KSC LC-39A</a:t>
            </a:r>
            <a:endParaRPr b="0" lang="en-US" sz="4000" spc="-1" strike="noStrike">
              <a:solidFill>
                <a:srgbClr val="000000"/>
              </a:solidFill>
              <a:latin typeface="Arial"/>
            </a:endParaRPr>
          </a:p>
        </p:txBody>
      </p:sp>
      <p:pic>
        <p:nvPicPr>
          <p:cNvPr id="262" name="" descr=""/>
          <p:cNvPicPr/>
          <p:nvPr/>
        </p:nvPicPr>
        <p:blipFill>
          <a:blip r:embed="rId2"/>
          <a:stretch/>
        </p:blipFill>
        <p:spPr>
          <a:xfrm>
            <a:off x="1143000" y="1371600"/>
            <a:ext cx="5943600" cy="3587400"/>
          </a:xfrm>
          <a:prstGeom prst="rect">
            <a:avLst/>
          </a:prstGeom>
          <a:ln w="0">
            <a:noFill/>
          </a:ln>
        </p:spPr>
      </p:pic>
      <p:sp>
        <p:nvSpPr>
          <p:cNvPr id="3" name="PlaceHolder 2"/>
          <p:cNvSpPr>
            <a:spLocks noGrp="1"/>
          </p:cNvSpPr>
          <p:nvPr>
            <p:ph type="sldNum" idx="2"/>
          </p:nvPr>
        </p:nvSpPr>
        <p:spPr/>
        <p:txBody>
          <a:bodyPr/>
          <a:p>
            <a:fld id="{E2803C9D-D95C-4DBE-8D72-83B3DDDF6442}"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3"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75000"/>
          </a:bodyPr>
          <a:p>
            <a:pPr>
              <a:lnSpc>
                <a:spcPct val="90000"/>
              </a:lnSpc>
            </a:pPr>
            <a:r>
              <a:rPr b="0" lang="en-US" sz="4000" spc="-1" strike="noStrike">
                <a:solidFill>
                  <a:srgbClr val="0b49cb"/>
                </a:solidFill>
                <a:latin typeface="Abadi"/>
                <a:ea typeface="IBM Plex Mono SemiBold"/>
              </a:rPr>
              <a:t>Correlation between Payload and Success for all Sites</a:t>
            </a:r>
            <a:endParaRPr b="0" lang="en-US" sz="4000" spc="-1" strike="noStrike">
              <a:solidFill>
                <a:srgbClr val="000000"/>
              </a:solidFill>
              <a:latin typeface="Arial"/>
            </a:endParaRPr>
          </a:p>
        </p:txBody>
      </p:sp>
      <p:pic>
        <p:nvPicPr>
          <p:cNvPr id="264" name="" descr=""/>
          <p:cNvPicPr/>
          <p:nvPr/>
        </p:nvPicPr>
        <p:blipFill>
          <a:blip r:embed="rId2"/>
          <a:stretch/>
        </p:blipFill>
        <p:spPr>
          <a:xfrm>
            <a:off x="1119960" y="1312200"/>
            <a:ext cx="5930280" cy="4174200"/>
          </a:xfrm>
          <a:prstGeom prst="rect">
            <a:avLst/>
          </a:prstGeom>
          <a:ln w="0">
            <a:noFill/>
          </a:ln>
        </p:spPr>
      </p:pic>
      <p:sp>
        <p:nvSpPr>
          <p:cNvPr id="2" name="PlaceHolder 1"/>
          <p:cNvSpPr>
            <a:spLocks noGrp="1"/>
          </p:cNvSpPr>
          <p:nvPr>
            <p:ph type="sldNum" idx="2"/>
          </p:nvPr>
        </p:nvSpPr>
        <p:spPr/>
        <p:txBody>
          <a:bodyPr/>
          <a:p>
            <a:fld id="{6E662803-8AF3-4CCE-9392-E2616546A968}"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1" name="PlaceHolder 1"/>
          <p:cNvSpPr>
            <a:spLocks noGrp="1"/>
          </p:cNvSpPr>
          <p:nvPr>
            <p:ph type="sldNum" idx="11"/>
          </p:nvPr>
        </p:nvSpPr>
        <p:spPr>
          <a:xfrm>
            <a:off x="8714880" y="6025680"/>
            <a:ext cx="2740680" cy="399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600" spc="-1" strike="noStrike">
                <a:solidFill>
                  <a:srgbClr val="1c7ddb"/>
                </a:solidFill>
                <a:latin typeface="Abadi"/>
              </a:defRPr>
            </a:lvl1pPr>
          </a:lstStyle>
          <a:p>
            <a:pPr indent="0" algn="r">
              <a:lnSpc>
                <a:spcPct val="100000"/>
              </a:lnSpc>
              <a:spcAft>
                <a:spcPts val="601"/>
              </a:spcAft>
              <a:buNone/>
              <a:tabLst>
                <a:tab algn="l" pos="0"/>
              </a:tabLst>
            </a:pPr>
            <a:fld id="{49DE28FB-F0E9-4A91-8022-6A45F1BA6EBC}"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172" name="Title 1"/>
          <p:cNvSpPr/>
          <p:nvPr/>
        </p:nvSpPr>
        <p:spPr>
          <a:xfrm>
            <a:off x="828000" y="538560"/>
            <a:ext cx="105274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173" name="Content Placeholder 2"/>
          <p:cNvSpPr/>
          <p:nvPr/>
        </p:nvSpPr>
        <p:spPr>
          <a:xfrm>
            <a:off x="914400" y="1600200"/>
            <a:ext cx="9827640" cy="3884040"/>
          </a:xfrm>
          <a:prstGeom prst="rect">
            <a:avLst/>
          </a:prstGeom>
          <a:noFill/>
          <a:ln w="0">
            <a:noFill/>
          </a:ln>
        </p:spPr>
        <p:style>
          <a:lnRef idx="0"/>
          <a:fillRef idx="0"/>
          <a:effectRef idx="0"/>
          <a:fontRef idx="minor"/>
        </p:style>
        <p:txBody>
          <a:bodyPr lIns="90000" rIns="90000" tIns="45000" bIns="45000" anchor="t">
            <a:normAutofit/>
          </a:bodyPr>
          <a:p>
            <a:pPr algn="ctr">
              <a:lnSpc>
                <a:spcPct val="100000"/>
              </a:lnSpc>
              <a:spcBef>
                <a:spcPts val="266"/>
              </a:spcBef>
            </a:pPr>
            <a:r>
              <a:rPr b="0" lang="en-US" sz="1800" spc="-1" strike="noStrike">
                <a:solidFill>
                  <a:schemeClr val="accent3">
                    <a:lumMod val="25000"/>
                  </a:schemeClr>
                </a:solidFill>
                <a:latin typeface="Abadi"/>
                <a:ea typeface="DejaVu Sans"/>
              </a:rPr>
              <a:t>Project background and context</a:t>
            </a:r>
            <a:endParaRPr b="0" lang="en-US" sz="1800" spc="-1" strike="noStrike">
              <a:solidFill>
                <a:srgbClr val="000000"/>
              </a:solidFill>
              <a:latin typeface="Arial"/>
            </a:endParaRPr>
          </a:p>
          <a:p>
            <a:pPr>
              <a:lnSpc>
                <a:spcPct val="100000"/>
              </a:lnSpc>
              <a:spcBef>
                <a:spcPts val="266"/>
              </a:spcBef>
            </a:pPr>
            <a:r>
              <a:rPr b="0" lang="en-US" sz="1400" spc="-1" strike="noStrike">
                <a:solidFill>
                  <a:schemeClr val="accent3">
                    <a:lumMod val="25000"/>
                  </a:schemeClr>
                </a:solidFill>
                <a:latin typeface="Abadi"/>
                <a:ea typeface="DejaVu Sans"/>
              </a:rPr>
              <a:t>The mail goal for this project is to employ data science mechanisms and methodologies such as data gathering, processing, and virtualization with the help of different machine learning algorithms and apply it to a really world project SpaceX Falcon 9 in order to get insights from data to be able to predict its first stage launchers success rate and thus reusal since SpaceX reuse their lauchers. The results of this analysis would help in determining cost for individual launches. </a:t>
            </a:r>
            <a:endParaRPr b="0" lang="en-US" sz="1400" spc="-1" strike="noStrike">
              <a:solidFill>
                <a:srgbClr val="000000"/>
              </a:solidFill>
              <a:latin typeface="Arial"/>
            </a:endParaRPr>
          </a:p>
          <a:p>
            <a:pPr algn="ctr">
              <a:lnSpc>
                <a:spcPct val="90000"/>
              </a:lnSpc>
              <a:spcBef>
                <a:spcPts val="266"/>
              </a:spcBef>
            </a:pPr>
            <a:endParaRPr b="0" lang="en-US" sz="1800" spc="-1" strike="noStrike">
              <a:solidFill>
                <a:srgbClr val="000000"/>
              </a:solidFill>
              <a:latin typeface="Arial"/>
            </a:endParaRPr>
          </a:p>
          <a:p>
            <a:pPr algn="ctr">
              <a:lnSpc>
                <a:spcPct val="90000"/>
              </a:lnSpc>
              <a:spcBef>
                <a:spcPts val="266"/>
              </a:spcBef>
            </a:pPr>
            <a:r>
              <a:rPr b="0" lang="en-US" sz="1800" spc="-1" strike="noStrike">
                <a:solidFill>
                  <a:schemeClr val="accent3">
                    <a:lumMod val="25000"/>
                  </a:schemeClr>
                </a:solidFill>
                <a:latin typeface="Abadi"/>
                <a:ea typeface="DejaVu Sans"/>
              </a:rPr>
              <a:t>Problems you want to find answers</a:t>
            </a:r>
            <a:endParaRPr b="0" lang="en-US" sz="1800" spc="-1" strike="noStrike">
              <a:solidFill>
                <a:srgbClr val="000000"/>
              </a:solidFill>
              <a:latin typeface="Arial"/>
            </a:endParaRPr>
          </a:p>
          <a:p>
            <a:pPr>
              <a:lnSpc>
                <a:spcPct val="90000"/>
              </a:lnSpc>
              <a:spcBef>
                <a:spcPts val="266"/>
              </a:spcBef>
            </a:pPr>
            <a:r>
              <a:rPr b="0" lang="en-US" sz="1400" spc="-1" strike="noStrike">
                <a:solidFill>
                  <a:schemeClr val="accent3">
                    <a:lumMod val="25000"/>
                  </a:schemeClr>
                </a:solidFill>
                <a:latin typeface="Abadi"/>
                <a:ea typeface="DejaVu Sans"/>
              </a:rPr>
              <a:t>Determine whether first stage launchers of Falcon 9 will be successful.</a:t>
            </a:r>
            <a:endParaRPr b="0" lang="en-US" sz="1400" spc="-1" strike="noStrike">
              <a:solidFill>
                <a:srgbClr val="000000"/>
              </a:solidFill>
              <a:latin typeface="Arial"/>
            </a:endParaRPr>
          </a:p>
          <a:p>
            <a:pPr>
              <a:lnSpc>
                <a:spcPct val="90000"/>
              </a:lnSpc>
              <a:spcBef>
                <a:spcPts val="266"/>
              </a:spcBef>
            </a:pPr>
            <a:r>
              <a:rPr b="0" lang="en-US" sz="1400" spc="-1" strike="noStrike">
                <a:solidFill>
                  <a:schemeClr val="accent3">
                    <a:lumMod val="25000"/>
                  </a:schemeClr>
                </a:solidFill>
                <a:latin typeface="Abadi"/>
                <a:ea typeface="DejaVu Sans"/>
              </a:rPr>
              <a:t>Determine the how different variables impact the success rate.</a:t>
            </a:r>
            <a:endParaRPr b="0" lang="en-US" sz="1400" spc="-1" strike="noStrike">
              <a:solidFill>
                <a:srgbClr val="000000"/>
              </a:solidFill>
              <a:latin typeface="Arial"/>
            </a:endParaRPr>
          </a:p>
          <a:p>
            <a:pPr>
              <a:lnSpc>
                <a:spcPct val="90000"/>
              </a:lnSpc>
              <a:spcBef>
                <a:spcPts val="266"/>
              </a:spcBef>
            </a:pPr>
            <a:r>
              <a:rPr b="0" lang="en-US" sz="1400" spc="-1" strike="noStrike">
                <a:solidFill>
                  <a:schemeClr val="accent3">
                    <a:lumMod val="25000"/>
                  </a:schemeClr>
                </a:solidFill>
                <a:latin typeface="Abadi"/>
                <a:ea typeface="DejaVu Sans"/>
              </a:rPr>
              <a:t>Determine if success rate increase with time.</a:t>
            </a:r>
            <a:endParaRPr b="0" lang="en-US" sz="1400" spc="-1" strike="noStrike">
              <a:solidFill>
                <a:srgbClr val="000000"/>
              </a:solidFill>
              <a:latin typeface="Arial"/>
            </a:endParaRPr>
          </a:p>
          <a:p>
            <a:pPr>
              <a:lnSpc>
                <a:spcPct val="90000"/>
              </a:lnSpc>
              <a:spcBef>
                <a:spcPts val="266"/>
              </a:spcBef>
            </a:pPr>
            <a:r>
              <a:rPr b="0" lang="en-US" sz="1400" spc="-1" strike="noStrike">
                <a:solidFill>
                  <a:schemeClr val="accent3">
                    <a:lumMod val="25000"/>
                  </a:schemeClr>
                </a:solidFill>
                <a:latin typeface="Abadi"/>
                <a:ea typeface="DejaVu Sans"/>
              </a:rPr>
              <a:t>Determine whether launch sites and success rates. </a:t>
            </a:r>
            <a:r>
              <a:rPr b="0" lang="en-US" sz="1800" spc="-1" strike="noStrike">
                <a:solidFill>
                  <a:schemeClr val="accent3">
                    <a:lumMod val="25000"/>
                  </a:schemeClr>
                </a:solidFill>
                <a:latin typeface="Abadi"/>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TextBox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6" name="PlaceHolder 1"/>
          <p:cNvSpPr>
            <a:spLocks noGrp="1"/>
          </p:cNvSpPr>
          <p:nvPr>
            <p:ph/>
          </p:nvPr>
        </p:nvSpPr>
        <p:spPr>
          <a:xfrm>
            <a:off x="848880" y="1600200"/>
            <a:ext cx="4408920" cy="4343400"/>
          </a:xfrm>
          <a:prstGeom prst="rect">
            <a:avLst/>
          </a:prstGeom>
          <a:noFill/>
          <a:ln w="0">
            <a:noFill/>
          </a:ln>
        </p:spPr>
        <p:txBody>
          <a:bodyPr lIns="0" rIns="0" tIns="0" bIns="0" anchor="t">
            <a:normAutofit/>
          </a:bodyPr>
          <a:p>
            <a:pPr indent="0">
              <a:lnSpc>
                <a:spcPct val="100000"/>
              </a:lnSpc>
              <a:spcBef>
                <a:spcPts val="1400"/>
              </a:spcBef>
              <a:buNone/>
            </a:pPr>
            <a:r>
              <a:rPr b="0" lang="en-US" sz="2200" spc="-1" strike="noStrike">
                <a:solidFill>
                  <a:schemeClr val="accent3">
                    <a:lumMod val="25000"/>
                  </a:schemeClr>
                </a:solidFill>
                <a:latin typeface="Abadi"/>
              </a:rPr>
              <a:t>All models have similar accuracy</a:t>
            </a:r>
            <a:endParaRPr b="0" lang="en-US" sz="2200" spc="-1" strike="noStrike">
              <a:solidFill>
                <a:srgbClr val="000000"/>
              </a:solidFill>
              <a:latin typeface="Arial"/>
            </a:endParaRPr>
          </a:p>
        </p:txBody>
      </p:sp>
      <p:sp>
        <p:nvSpPr>
          <p:cNvPr id="267"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solidFill>
                <a:srgbClr val="000000"/>
              </a:solidFill>
              <a:latin typeface="Arial"/>
            </a:endParaRPr>
          </a:p>
        </p:txBody>
      </p:sp>
      <p:pic>
        <p:nvPicPr>
          <p:cNvPr id="268" name="" descr=""/>
          <p:cNvPicPr/>
          <p:nvPr/>
        </p:nvPicPr>
        <p:blipFill>
          <a:blip r:embed="rId2"/>
          <a:stretch/>
        </p:blipFill>
        <p:spPr>
          <a:xfrm>
            <a:off x="5572440" y="1600200"/>
            <a:ext cx="5400360" cy="4333680"/>
          </a:xfrm>
          <a:prstGeom prst="rect">
            <a:avLst/>
          </a:prstGeom>
          <a:ln w="0">
            <a:noFill/>
          </a:ln>
        </p:spPr>
      </p:pic>
      <p:sp>
        <p:nvSpPr>
          <p:cNvPr id="3" name="PlaceHolder 2"/>
          <p:cNvSpPr>
            <a:spLocks noGrp="1"/>
          </p:cNvSpPr>
          <p:nvPr>
            <p:ph type="sldNum" idx="2"/>
          </p:nvPr>
        </p:nvSpPr>
        <p:spPr/>
        <p:txBody>
          <a:bodyPr/>
          <a:p>
            <a:fld id="{09C8BBC8-3695-474F-8ED5-540106E22286}"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9" name="PlaceHolder 1"/>
          <p:cNvSpPr>
            <a:spLocks noGrp="1"/>
          </p:cNvSpPr>
          <p:nvPr>
            <p:ph/>
          </p:nvPr>
        </p:nvSpPr>
        <p:spPr>
          <a:xfrm>
            <a:off x="770040" y="2057400"/>
            <a:ext cx="3801960" cy="38091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Examining the confusion matrix, we see that logistic regression can distinguish between the different classes.  We see that the major problem is false positives.</a:t>
            </a:r>
            <a:endParaRPr b="0" lang="en-US" sz="2200" spc="-1" strike="noStrike">
              <a:solidFill>
                <a:srgbClr val="000000"/>
              </a:solidFill>
              <a:latin typeface="Arial"/>
            </a:endParaRPr>
          </a:p>
          <a:p>
            <a:pPr marL="228600" indent="0">
              <a:lnSpc>
                <a:spcPct val="100000"/>
              </a:lnSpc>
              <a:spcBef>
                <a:spcPts val="1400"/>
              </a:spcBef>
              <a:buNone/>
            </a:pPr>
            <a:endParaRPr b="0" lang="en-US" sz="2200" spc="-1" strike="noStrike">
              <a:solidFill>
                <a:srgbClr val="000000"/>
              </a:solidFill>
              <a:latin typeface="Arial"/>
            </a:endParaRPr>
          </a:p>
        </p:txBody>
      </p:sp>
      <p:sp>
        <p:nvSpPr>
          <p:cNvPr id="270"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pic>
        <p:nvPicPr>
          <p:cNvPr id="271" name="" descr=""/>
          <p:cNvPicPr/>
          <p:nvPr/>
        </p:nvPicPr>
        <p:blipFill>
          <a:blip r:embed="rId2"/>
          <a:stretch/>
        </p:blipFill>
        <p:spPr>
          <a:xfrm>
            <a:off x="5943600" y="1371600"/>
            <a:ext cx="5276520" cy="4529880"/>
          </a:xfrm>
          <a:prstGeom prst="rect">
            <a:avLst/>
          </a:prstGeom>
          <a:ln w="0">
            <a:noFill/>
          </a:ln>
        </p:spPr>
      </p:pic>
      <p:sp>
        <p:nvSpPr>
          <p:cNvPr id="3" name="PlaceHolder 2"/>
          <p:cNvSpPr>
            <a:spLocks noGrp="1"/>
          </p:cNvSpPr>
          <p:nvPr>
            <p:ph type="sldNum" idx="2"/>
          </p:nvPr>
        </p:nvSpPr>
        <p:spPr/>
        <p:txBody>
          <a:bodyPr/>
          <a:p>
            <a:fld id="{947EAB7E-1212-4878-BD26-A69F126A9C7A}"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2" name="PlaceHolder 1"/>
          <p:cNvSpPr>
            <a:spLocks noGrp="1"/>
          </p:cNvSpPr>
          <p:nvPr>
            <p:ph/>
          </p:nvPr>
        </p:nvSpPr>
        <p:spPr>
          <a:xfrm>
            <a:off x="770040" y="1874880"/>
            <a:ext cx="10659960" cy="315432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On classification algorthims, the decision tree is a suitable choice for this  project.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Based on the results, the lower the payload mass the higher the success rate. We can rule that the lighter the better.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Another point is that, the rate of success seem to increase with time and repetition. As for the launch sites, KSC LC-39A has many success launch/landing compared to others.</a:t>
            </a:r>
            <a:endParaRPr b="0" lang="en-US" sz="2200" spc="-1" strike="noStrike">
              <a:solidFill>
                <a:srgbClr val="000000"/>
              </a:solidFill>
              <a:latin typeface="Arial"/>
            </a:endParaRPr>
          </a:p>
        </p:txBody>
      </p:sp>
      <p:sp>
        <p:nvSpPr>
          <p:cNvPr id="273"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4A8909FF-76D5-4304-96B4-7B46928D45FD}"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4" name="PlaceHolder 1"/>
          <p:cNvSpPr>
            <a:spLocks noGrp="1"/>
          </p:cNvSpPr>
          <p:nvPr>
            <p:ph/>
          </p:nvPr>
        </p:nvSpPr>
        <p:spPr>
          <a:xfrm>
            <a:off x="770040" y="1859400"/>
            <a:ext cx="10513080" cy="434880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Include any relevant assets like Python code snippets, SQL queries, charts, Notebook outputs, or data sets that you may have created during this project</a:t>
            </a:r>
            <a:endParaRPr b="0" lang="en-US" sz="2200" spc="-1" strike="noStrike">
              <a:solidFill>
                <a:srgbClr val="000000"/>
              </a:solidFill>
              <a:latin typeface="Arial"/>
            </a:endParaRPr>
          </a:p>
        </p:txBody>
      </p:sp>
      <p:sp>
        <p:nvSpPr>
          <p:cNvPr id="275"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Appendix</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40BCF3A3-6F89-448F-93C1-C761B9578A8A}"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4" name="PlaceHolder 1"/>
          <p:cNvSpPr>
            <a:spLocks noGrp="1"/>
          </p:cNvSpPr>
          <p:nvPr>
            <p:ph type="sldNum" idx="12"/>
          </p:nvPr>
        </p:nvSpPr>
        <p:spPr>
          <a:xfrm>
            <a:off x="9448920" y="6356520"/>
            <a:ext cx="2740680" cy="3625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E4635DD0-C4A7-4F98-95FF-7E6F91722CCD}"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175" name="TextBox 1"/>
          <p:cNvSpPr/>
          <p:nvPr/>
        </p:nvSpPr>
        <p:spPr>
          <a:xfrm>
            <a:off x="777960" y="281268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ontent Placeholder 2"/>
          <p:cNvSpPr/>
          <p:nvPr/>
        </p:nvSpPr>
        <p:spPr>
          <a:xfrm>
            <a:off x="914400" y="1600560"/>
            <a:ext cx="9286920" cy="3884400"/>
          </a:xfrm>
          <a:prstGeom prst="rect">
            <a:avLst/>
          </a:prstGeom>
          <a:noFill/>
          <a:ln w="0">
            <a:noFill/>
          </a:ln>
        </p:spPr>
        <p:style>
          <a:lnRef idx="0"/>
          <a:fillRef idx="0"/>
          <a:effectRef idx="0"/>
          <a:fontRef idx="minor"/>
        </p:style>
        <p:txBody>
          <a:bodyPr lIns="90000" rIns="90000" tIns="45000" bIns="45000" anchor="t">
            <a:normAutofit/>
          </a:bodyPr>
          <a:p>
            <a:pPr>
              <a:lnSpc>
                <a:spcPct val="120000"/>
              </a:lnSpc>
              <a:tabLst>
                <a:tab algn="l" pos="0"/>
              </a:tabLst>
            </a:pPr>
            <a:r>
              <a:rPr b="0" lang="en-US" sz="1800" spc="-1" strike="noStrike">
                <a:solidFill>
                  <a:schemeClr val="accent3">
                    <a:lumMod val="25000"/>
                  </a:schemeClr>
                </a:solidFill>
                <a:latin typeface="Abadi"/>
                <a:ea typeface="DejaVu Sans"/>
              </a:rPr>
              <a:t>Data collection methodology:</a:t>
            </a:r>
            <a:endParaRPr b="0" lang="en-US" sz="1800" spc="-1" strike="noStrike">
              <a:solidFill>
                <a:srgbClr val="000000"/>
              </a:solidFill>
              <a:latin typeface="Arial"/>
            </a:endParaRPr>
          </a:p>
          <a:p>
            <a:pPr>
              <a:lnSpc>
                <a:spcPct val="120000"/>
              </a:lnSpc>
              <a:tabLst>
                <a:tab algn="l" pos="0"/>
              </a:tabLst>
            </a:pPr>
            <a:r>
              <a:rPr b="0" lang="en-US" sz="1400" spc="-1" strike="noStrike">
                <a:solidFill>
                  <a:schemeClr val="accent3">
                    <a:lumMod val="25000"/>
                  </a:schemeClr>
                </a:solidFill>
                <a:latin typeface="Abadi"/>
                <a:ea typeface="DejaVu Sans"/>
              </a:rPr>
              <a:t>Using SpaceX API and Web Scraping SpaceX Falcon 9 launch records data from Wikipedia pages</a:t>
            </a:r>
            <a:r>
              <a:rPr b="0" lang="en-US" sz="1800" spc="-1" strike="noStrike">
                <a:solidFill>
                  <a:schemeClr val="accent3">
                    <a:lumMod val="25000"/>
                  </a:schemeClr>
                </a:solidFill>
                <a:latin typeface="Abadi"/>
                <a:ea typeface="DejaVu Sans"/>
              </a:rPr>
              <a:t> </a:t>
            </a:r>
            <a:endParaRPr b="0" lang="en-US" sz="1800" spc="-1" strike="noStrike">
              <a:solidFill>
                <a:srgbClr val="000000"/>
              </a:solidFill>
              <a:latin typeface="Arial"/>
            </a:endParaRPr>
          </a:p>
          <a:p>
            <a:pPr>
              <a:lnSpc>
                <a:spcPct val="120000"/>
              </a:lnSpc>
              <a:tabLst>
                <a:tab algn="l" pos="0"/>
              </a:tabLst>
            </a:pPr>
            <a:r>
              <a:rPr b="0" lang="en-US" sz="1800" spc="-1" strike="noStrike">
                <a:solidFill>
                  <a:schemeClr val="accent3">
                    <a:lumMod val="25000"/>
                  </a:schemeClr>
                </a:solidFill>
                <a:latin typeface="Abadi"/>
                <a:ea typeface="DejaVu Sans"/>
              </a:rPr>
              <a:t>Perform data wrangling</a:t>
            </a:r>
            <a:endParaRPr b="0" lang="en-US" sz="1800" spc="-1" strike="noStrike">
              <a:solidFill>
                <a:srgbClr val="000000"/>
              </a:solidFill>
              <a:latin typeface="Arial"/>
            </a:endParaRPr>
          </a:p>
          <a:p>
            <a:pPr>
              <a:lnSpc>
                <a:spcPct val="120000"/>
              </a:lnSpc>
              <a:tabLst>
                <a:tab algn="l" pos="0"/>
              </a:tabLst>
            </a:pPr>
            <a:r>
              <a:rPr b="0" lang="en-US" sz="1400" spc="-1" strike="noStrike">
                <a:solidFill>
                  <a:schemeClr val="accent3">
                    <a:lumMod val="25000"/>
                  </a:schemeClr>
                </a:solidFill>
                <a:latin typeface="Abadi"/>
                <a:ea typeface="DejaVu Sans"/>
              </a:rPr>
              <a:t>Cleaning and structuring data in order to deal with missing data</a:t>
            </a:r>
            <a:endParaRPr b="0" lang="en-US" sz="1400" spc="-1" strike="noStrike">
              <a:solidFill>
                <a:srgbClr val="000000"/>
              </a:solidFill>
              <a:latin typeface="Arial"/>
            </a:endParaRPr>
          </a:p>
          <a:p>
            <a:pPr>
              <a:lnSpc>
                <a:spcPct val="120000"/>
              </a:lnSpc>
              <a:tabLst>
                <a:tab algn="l" pos="0"/>
              </a:tabLst>
            </a:pPr>
            <a:r>
              <a:rPr b="0" lang="en-US" sz="1400" spc="-1" strike="noStrike">
                <a:solidFill>
                  <a:schemeClr val="accent3">
                    <a:lumMod val="25000"/>
                  </a:schemeClr>
                </a:solidFill>
                <a:latin typeface="Abadi"/>
                <a:ea typeface="DejaVu Sans"/>
              </a:rPr>
              <a:t>Filter data according and eliminate all unnecessary data to suit the project needs</a:t>
            </a:r>
            <a:endParaRPr b="0" lang="en-US" sz="1400" spc="-1" strike="noStrike">
              <a:solidFill>
                <a:srgbClr val="000000"/>
              </a:solidFill>
              <a:latin typeface="Arial"/>
            </a:endParaRPr>
          </a:p>
          <a:p>
            <a:pPr>
              <a:lnSpc>
                <a:spcPct val="120000"/>
              </a:lnSpc>
              <a:tabLst>
                <a:tab algn="l" pos="0"/>
              </a:tabLst>
            </a:pPr>
            <a:r>
              <a:rPr b="0" lang="en-US" sz="1800" spc="-1" strike="noStrike">
                <a:solidFill>
                  <a:schemeClr val="accent3">
                    <a:lumMod val="25000"/>
                  </a:schemeClr>
                </a:solidFill>
                <a:latin typeface="Abadi"/>
                <a:ea typeface="DejaVu Sans"/>
              </a:rPr>
              <a:t>Perform exploratory data analysis (EDA) using visualization and SQL</a:t>
            </a:r>
            <a:endParaRPr b="0" lang="en-US" sz="1800" spc="-1" strike="noStrike">
              <a:solidFill>
                <a:srgbClr val="000000"/>
              </a:solidFill>
              <a:latin typeface="Arial"/>
            </a:endParaRPr>
          </a:p>
          <a:p>
            <a:pPr>
              <a:lnSpc>
                <a:spcPct val="120000"/>
              </a:lnSpc>
              <a:tabLst>
                <a:tab algn="l" pos="0"/>
              </a:tabLst>
            </a:pPr>
            <a:r>
              <a:rPr b="0" lang="en-US" sz="1800" spc="-1" strike="noStrike">
                <a:solidFill>
                  <a:schemeClr val="accent3">
                    <a:lumMod val="25000"/>
                  </a:schemeClr>
                </a:solidFill>
                <a:latin typeface="Abadi"/>
                <a:ea typeface="DejaVu Sans"/>
              </a:rPr>
              <a:t>Perform interactive visual analytics using Folium and Plotly Dash</a:t>
            </a:r>
            <a:endParaRPr b="0" lang="en-US" sz="1800" spc="-1" strike="noStrike">
              <a:solidFill>
                <a:srgbClr val="000000"/>
              </a:solidFill>
              <a:latin typeface="Arial"/>
            </a:endParaRPr>
          </a:p>
          <a:p>
            <a:pPr>
              <a:lnSpc>
                <a:spcPct val="120000"/>
              </a:lnSpc>
              <a:tabLst>
                <a:tab algn="l" pos="0"/>
              </a:tabLst>
            </a:pPr>
            <a:r>
              <a:rPr b="0" lang="en-US" sz="1800" spc="-1" strike="noStrike">
                <a:solidFill>
                  <a:schemeClr val="accent3">
                    <a:lumMod val="25000"/>
                  </a:schemeClr>
                </a:solidFill>
                <a:latin typeface="Abadi"/>
                <a:ea typeface="DejaVu Sans"/>
              </a:rPr>
              <a:t>Perform predictive analysis using classification models</a:t>
            </a:r>
            <a:endParaRPr b="0" lang="en-US" sz="1800" spc="-1" strike="noStrike">
              <a:solidFill>
                <a:srgbClr val="000000"/>
              </a:solidFill>
              <a:latin typeface="Arial"/>
            </a:endParaRPr>
          </a:p>
          <a:p>
            <a:pPr>
              <a:lnSpc>
                <a:spcPct val="120000"/>
              </a:lnSpc>
              <a:tabLst>
                <a:tab algn="l" pos="0"/>
              </a:tabLst>
            </a:pPr>
            <a:r>
              <a:rPr b="0" lang="en-US" sz="1400" spc="-1" strike="noStrike">
                <a:solidFill>
                  <a:schemeClr val="accent3">
                    <a:lumMod val="25000"/>
                  </a:schemeClr>
                </a:solidFill>
                <a:latin typeface="Abadi"/>
                <a:ea typeface="DejaVu Sans"/>
              </a:rPr>
              <a:t>Build, tune, evaluate classification models for better results</a:t>
            </a:r>
            <a:endParaRPr b="0" lang="en-US" sz="1400" spc="-1" strike="noStrike">
              <a:solidFill>
                <a:srgbClr val="000000"/>
              </a:solidFill>
              <a:latin typeface="Arial"/>
            </a:endParaRPr>
          </a:p>
        </p:txBody>
      </p:sp>
      <p:sp>
        <p:nvSpPr>
          <p:cNvPr id="177"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D7BA2241-EE68-4389-91D6-18837CCD4CCA}"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914400" y="1364760"/>
            <a:ext cx="10513080" cy="4348800"/>
          </a:xfrm>
          <a:prstGeom prst="rect">
            <a:avLst/>
          </a:prstGeom>
          <a:noFill/>
          <a:ln w="0">
            <a:noFill/>
          </a:ln>
        </p:spPr>
        <p:txBody>
          <a:bodyPr lIns="90000" rIns="90000" tIns="45000" bIns="45000" anchor="t">
            <a:noAutofit/>
          </a:bodyPr>
          <a:p>
            <a:pPr indent="0">
              <a:lnSpc>
                <a:spcPct val="100000"/>
              </a:lnSpc>
              <a:spcBef>
                <a:spcPts val="550"/>
              </a:spcBef>
              <a:buNone/>
              <a:tabLst>
                <a:tab algn="l" pos="0"/>
              </a:tabLst>
            </a:pPr>
            <a:r>
              <a:rPr b="0" lang="en-US" sz="1400" spc="-1" strike="noStrike">
                <a:solidFill>
                  <a:schemeClr val="accent3">
                    <a:lumMod val="25000"/>
                  </a:schemeClr>
                </a:solidFill>
                <a:latin typeface="Abadi"/>
              </a:rPr>
              <a:t>Data was collected from SpaceX launch records API end points and Web scraping falcon 9 records. </a:t>
            </a:r>
            <a:endParaRPr b="0" lang="en-US" sz="1400" spc="-1" strike="noStrike">
              <a:solidFill>
                <a:srgbClr val="000000"/>
              </a:solidFill>
              <a:latin typeface="Arial"/>
            </a:endParaRPr>
          </a:p>
          <a:p>
            <a:pPr indent="0">
              <a:lnSpc>
                <a:spcPct val="100000"/>
              </a:lnSpc>
              <a:spcBef>
                <a:spcPts val="550"/>
              </a:spcBef>
              <a:buNone/>
              <a:tabLst>
                <a:tab algn="l" pos="0"/>
              </a:tabLst>
            </a:pPr>
            <a:r>
              <a:rPr b="0" lang="en-US" sz="1400" spc="-1" strike="noStrike">
                <a:solidFill>
                  <a:schemeClr val="accent3">
                    <a:lumMod val="25000"/>
                  </a:schemeClr>
                </a:solidFill>
                <a:latin typeface="Abadi"/>
              </a:rPr>
              <a:t>The data results are in json format and need to be converted into CSV before using them in the project. </a:t>
            </a:r>
            <a:endParaRPr b="0" lang="en-US" sz="1400" spc="-1" strike="noStrike">
              <a:solidFill>
                <a:srgbClr val="000000"/>
              </a:solidFill>
              <a:latin typeface="Arial"/>
            </a:endParaRPr>
          </a:p>
          <a:p>
            <a:pPr indent="0">
              <a:lnSpc>
                <a:spcPct val="100000"/>
              </a:lnSpc>
              <a:spcBef>
                <a:spcPts val="550"/>
              </a:spcBef>
              <a:buNone/>
              <a:tabLst>
                <a:tab algn="l" pos="0"/>
              </a:tabLst>
            </a:pPr>
            <a:endParaRPr b="0" lang="en-US" sz="1800" spc="-1" strike="noStrike">
              <a:solidFill>
                <a:srgbClr val="000000"/>
              </a:solidFill>
              <a:latin typeface="Arial"/>
            </a:endParaRPr>
          </a:p>
          <a:p>
            <a:pPr indent="0">
              <a:lnSpc>
                <a:spcPct val="100000"/>
              </a:lnSpc>
              <a:spcBef>
                <a:spcPts val="550"/>
              </a:spcBef>
              <a:buNone/>
              <a:tabLst>
                <a:tab algn="l" pos="0"/>
              </a:tabLst>
            </a:pPr>
            <a:r>
              <a:rPr b="0" lang="en-US" sz="1800" spc="-1" strike="noStrike">
                <a:solidFill>
                  <a:schemeClr val="accent3">
                    <a:lumMod val="25000"/>
                  </a:schemeClr>
                </a:solidFill>
                <a:latin typeface="Abadi"/>
                <a:ea typeface="Microsoft YaHei"/>
              </a:rPr>
              <a:t>The process of SpaceX data collection</a:t>
            </a:r>
            <a:endParaRPr b="0" lang="en-US" sz="1800" spc="-1" strike="noStrike">
              <a:solidFill>
                <a:srgbClr val="000000"/>
              </a:solidFill>
              <a:latin typeface="Arial"/>
            </a:endParaRPr>
          </a:p>
          <a:p>
            <a:pPr indent="0">
              <a:lnSpc>
                <a:spcPct val="100000"/>
              </a:lnSpc>
              <a:spcBef>
                <a:spcPts val="550"/>
              </a:spcBef>
              <a:buNone/>
              <a:tabLst>
                <a:tab algn="l" pos="0"/>
              </a:tabLst>
            </a:pPr>
            <a:endParaRPr b="0" lang="en-US" sz="1800" spc="-1" strike="noStrike">
              <a:solidFill>
                <a:srgbClr val="000000"/>
              </a:solidFill>
              <a:latin typeface="Arial"/>
            </a:endParaRPr>
          </a:p>
        </p:txBody>
      </p:sp>
      <p:sp>
        <p:nvSpPr>
          <p:cNvPr id="179"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Data Collection</a:t>
            </a:r>
            <a:endParaRPr b="0" lang="en-US" sz="4000" spc="-1" strike="noStrike">
              <a:solidFill>
                <a:srgbClr val="000000"/>
              </a:solidFill>
              <a:latin typeface="Arial"/>
            </a:endParaRPr>
          </a:p>
        </p:txBody>
      </p:sp>
      <p:pic>
        <p:nvPicPr>
          <p:cNvPr id="180" name="" descr=""/>
          <p:cNvPicPr/>
          <p:nvPr/>
        </p:nvPicPr>
        <p:blipFill>
          <a:blip r:embed="rId2"/>
          <a:stretch/>
        </p:blipFill>
        <p:spPr>
          <a:xfrm>
            <a:off x="1371600" y="2726640"/>
            <a:ext cx="5256360" cy="1615320"/>
          </a:xfrm>
          <a:prstGeom prst="rect">
            <a:avLst/>
          </a:prstGeom>
          <a:ln w="0">
            <a:noFill/>
          </a:ln>
        </p:spPr>
      </p:pic>
      <p:pic>
        <p:nvPicPr>
          <p:cNvPr id="181" name="" descr=""/>
          <p:cNvPicPr/>
          <p:nvPr/>
        </p:nvPicPr>
        <p:blipFill>
          <a:blip r:embed="rId3"/>
          <a:stretch/>
        </p:blipFill>
        <p:spPr>
          <a:xfrm>
            <a:off x="5029200" y="4463640"/>
            <a:ext cx="5484960" cy="1478520"/>
          </a:xfrm>
          <a:prstGeom prst="rect">
            <a:avLst/>
          </a:prstGeom>
          <a:ln w="0">
            <a:noFill/>
          </a:ln>
        </p:spPr>
      </p:pic>
      <p:sp>
        <p:nvSpPr>
          <p:cNvPr id="182" name=""/>
          <p:cNvSpPr/>
          <p:nvPr/>
        </p:nvSpPr>
        <p:spPr>
          <a:xfrm>
            <a:off x="7086600" y="2060280"/>
            <a:ext cx="4343400" cy="205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API calls on SpaceX falcon 9 data end points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hlinkClick r:id="rId4"/>
              </a:rPr>
              <a:t>NoteBook</a:t>
            </a:r>
            <a:endParaRPr b="0" lang="en-US" sz="1800" spc="-1" strike="noStrike">
              <a:solidFill>
                <a:srgbClr val="000000"/>
              </a:solidFill>
              <a:latin typeface="Arial"/>
            </a:endParaRPr>
          </a:p>
        </p:txBody>
      </p:sp>
      <p:sp>
        <p:nvSpPr>
          <p:cNvPr id="183" name=""/>
          <p:cNvSpPr/>
          <p:nvPr/>
        </p:nvSpPr>
        <p:spPr>
          <a:xfrm>
            <a:off x="1144440" y="4572000"/>
            <a:ext cx="3656160" cy="1371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Wikipedia web Scraping</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hlinkClick r:id="rId5"/>
              </a:rPr>
              <a:t>NoteBook</a:t>
            </a: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75356F67-5FDE-4256-8E11-B4C49DDD10C5}"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PlaceHolder 1"/>
          <p:cNvSpPr>
            <a:spLocks noGrp="1"/>
          </p:cNvSpPr>
          <p:nvPr>
            <p:ph/>
          </p:nvPr>
        </p:nvSpPr>
        <p:spPr>
          <a:xfrm>
            <a:off x="770040" y="1825560"/>
            <a:ext cx="8973000" cy="4348800"/>
          </a:xfrm>
          <a:prstGeom prst="rect">
            <a:avLst/>
          </a:prstGeom>
          <a:noFill/>
          <a:ln w="0">
            <a:noFill/>
          </a:ln>
        </p:spPr>
        <p:txBody>
          <a:bodyPr lIns="90000" rIns="90000" tIns="45000" bIns="45000" anchor="t">
            <a:noAutofit/>
          </a:bodyPr>
          <a:p>
            <a:pPr indent="0">
              <a:lnSpc>
                <a:spcPct val="120000"/>
              </a:lnSpc>
              <a:buNone/>
              <a:tabLst>
                <a:tab algn="l" pos="0"/>
              </a:tabLst>
            </a:pPr>
            <a:r>
              <a:rPr b="0" lang="en-US" sz="1400" spc="-1" strike="noStrike">
                <a:solidFill>
                  <a:schemeClr val="accent3">
                    <a:lumMod val="25000"/>
                  </a:schemeClr>
                </a:solidFill>
                <a:latin typeface="Abadi"/>
                <a:ea typeface="DejaVu Sans"/>
              </a:rPr>
              <a:t>At first the data from the API and web scraping are always in raw form. Contain too much noise such missing columns, duplicates and wrongly labeled column data types therefore, the data need to be data need to be cleaned and structured and replace missing data. In that process, the tuned data would then be divided into 2 categories as training and test data. </a:t>
            </a:r>
            <a:endParaRPr b="0" lang="en-US" sz="1400" spc="-1" strike="noStrike">
              <a:solidFill>
                <a:srgbClr val="000000"/>
              </a:solidFill>
              <a:latin typeface="Arial"/>
            </a:endParaRPr>
          </a:p>
          <a:p>
            <a:pPr indent="0">
              <a:lnSpc>
                <a:spcPct val="120000"/>
              </a:lnSpc>
              <a:buNone/>
              <a:tabLst>
                <a:tab algn="l" pos="0"/>
              </a:tabLst>
            </a:pPr>
            <a:endParaRPr b="0" lang="en-US" sz="1400" spc="-1" strike="noStrike">
              <a:solidFill>
                <a:srgbClr val="000000"/>
              </a:solidFill>
              <a:latin typeface="Arial"/>
            </a:endParaRPr>
          </a:p>
          <a:p>
            <a:pPr indent="0">
              <a:lnSpc>
                <a:spcPct val="120000"/>
              </a:lnSpc>
              <a:buNone/>
              <a:tabLst>
                <a:tab algn="l" pos="0"/>
              </a:tabLst>
            </a:pPr>
            <a:endParaRPr b="0" lang="en-US" sz="1400" spc="-1" strike="noStrike">
              <a:solidFill>
                <a:srgbClr val="000000"/>
              </a:solidFill>
              <a:latin typeface="Arial"/>
            </a:endParaRPr>
          </a:p>
          <a:p>
            <a:pPr indent="0">
              <a:lnSpc>
                <a:spcPct val="120000"/>
              </a:lnSpc>
              <a:buNone/>
              <a:tabLst>
                <a:tab algn="l" pos="0"/>
              </a:tabLst>
            </a:pPr>
            <a:endParaRPr b="0" lang="en-US" sz="1400" spc="-1" strike="noStrike">
              <a:solidFill>
                <a:srgbClr val="000000"/>
              </a:solidFill>
              <a:latin typeface="Arial"/>
            </a:endParaRPr>
          </a:p>
          <a:p>
            <a:pPr indent="0">
              <a:lnSpc>
                <a:spcPct val="100000"/>
              </a:lnSpc>
              <a:buNone/>
              <a:tabLst>
                <a:tab algn="l" pos="0"/>
              </a:tabLst>
            </a:pP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185"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Data Wrangling</a:t>
            </a:r>
            <a:endParaRPr b="0" lang="en-US" sz="4000" spc="-1" strike="noStrike">
              <a:solidFill>
                <a:srgbClr val="000000"/>
              </a:solidFill>
              <a:latin typeface="Arial"/>
            </a:endParaRPr>
          </a:p>
        </p:txBody>
      </p:sp>
      <p:pic>
        <p:nvPicPr>
          <p:cNvPr id="186" name="" descr=""/>
          <p:cNvPicPr/>
          <p:nvPr/>
        </p:nvPicPr>
        <p:blipFill>
          <a:blip r:embed="rId2"/>
          <a:stretch/>
        </p:blipFill>
        <p:spPr>
          <a:xfrm>
            <a:off x="914400" y="3070800"/>
            <a:ext cx="4723560" cy="3103560"/>
          </a:xfrm>
          <a:prstGeom prst="rect">
            <a:avLst/>
          </a:prstGeom>
          <a:ln w="0">
            <a:noFill/>
          </a:ln>
        </p:spPr>
      </p:pic>
      <p:sp>
        <p:nvSpPr>
          <p:cNvPr id="187" name=""/>
          <p:cNvSpPr/>
          <p:nvPr/>
        </p:nvSpPr>
        <p:spPr>
          <a:xfrm>
            <a:off x="5943600" y="4345200"/>
            <a:ext cx="2741760" cy="1368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API calls on SpaceX falcon 9 data end points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hlinkClick r:id="rId3"/>
              </a:rPr>
              <a:t>NoteBook</a:t>
            </a:r>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2492CF14-38D8-45A1-AD80-DFD284099239}"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770040" y="1825560"/>
            <a:ext cx="9743040" cy="4348800"/>
          </a:xfrm>
          <a:prstGeom prst="rect">
            <a:avLst/>
          </a:prstGeom>
          <a:noFill/>
          <a:ln w="0">
            <a:noFill/>
          </a:ln>
        </p:spPr>
        <p:txBody>
          <a:bodyPr lIns="0" rIns="0" tIns="0" bIns="0" anchor="t">
            <a:noAutofit/>
          </a:bodyPr>
          <a:p>
            <a:pPr indent="0">
              <a:lnSpc>
                <a:spcPct val="100000"/>
              </a:lnSpc>
              <a:spcBef>
                <a:spcPts val="1400"/>
              </a:spcBef>
              <a:buNone/>
              <a:tabLst>
                <a:tab algn="l" pos="0"/>
              </a:tabLst>
            </a:pPr>
            <a:r>
              <a:rPr b="0" lang="en-US" sz="1400" spc="-1" strike="noStrike">
                <a:solidFill>
                  <a:schemeClr val="accent3">
                    <a:lumMod val="25000"/>
                  </a:schemeClr>
                </a:solidFill>
                <a:latin typeface="Abadi"/>
              </a:rPr>
              <a:t>Using pandas and Matplotlib, I was able to plot chart and get insight on the data and find success.</a:t>
            </a:r>
            <a:endParaRPr b="0" lang="en-US" sz="1400" spc="-1" strike="noStrike">
              <a:solidFill>
                <a:srgbClr val="000000"/>
              </a:solidFill>
              <a:latin typeface="Arial"/>
            </a:endParaRPr>
          </a:p>
          <a:p>
            <a:pPr indent="0">
              <a:lnSpc>
                <a:spcPct val="100000"/>
              </a:lnSpc>
              <a:spcBef>
                <a:spcPts val="1400"/>
              </a:spcBef>
              <a:buNone/>
              <a:tabLst>
                <a:tab algn="l" pos="0"/>
              </a:tabLst>
            </a:pPr>
            <a:r>
              <a:rPr b="0" lang="en-US" sz="1400" spc="-1" strike="noStrike">
                <a:solidFill>
                  <a:schemeClr val="accent3">
                    <a:lumMod val="25000"/>
                  </a:schemeClr>
                </a:solidFill>
                <a:latin typeface="Abadi"/>
              </a:rPr>
              <a:t>Scatter plots based to show how Flight Number vs. Payload Mass,Flight Number vs. Launch Site, Orbit vs. Payload Mass, and Payload Mass vs. Lauch Site variables determine the success rate of the successful landing. </a:t>
            </a:r>
            <a:endParaRPr b="0" lang="en-US" sz="1400" spc="-1" strike="noStrike">
              <a:solidFill>
                <a:srgbClr val="000000"/>
              </a:solidFill>
              <a:latin typeface="Arial"/>
            </a:endParaRPr>
          </a:p>
          <a:p>
            <a:pPr indent="0">
              <a:lnSpc>
                <a:spcPct val="100000"/>
              </a:lnSpc>
              <a:spcBef>
                <a:spcPts val="1400"/>
              </a:spcBef>
              <a:buNone/>
              <a:tabLst>
                <a:tab algn="l" pos="0"/>
              </a:tabLst>
            </a:pPr>
            <a:r>
              <a:rPr b="0" lang="en-US" sz="1400" spc="-1" strike="noStrike">
                <a:solidFill>
                  <a:schemeClr val="accent3">
                    <a:lumMod val="25000"/>
                  </a:schemeClr>
                </a:solidFill>
                <a:latin typeface="Abadi"/>
              </a:rPr>
              <a:t>Bar Chart for determining the success rate of landing by comparing Class and Orbit. </a:t>
            </a:r>
            <a:endParaRPr b="0" lang="en-US" sz="1400" spc="-1" strike="noStrike">
              <a:solidFill>
                <a:srgbClr val="000000"/>
              </a:solidFill>
              <a:latin typeface="Arial"/>
            </a:endParaRPr>
          </a:p>
          <a:p>
            <a:pPr indent="0">
              <a:lnSpc>
                <a:spcPct val="100000"/>
              </a:lnSpc>
              <a:spcBef>
                <a:spcPts val="1400"/>
              </a:spcBef>
              <a:buNone/>
              <a:tabLst>
                <a:tab algn="l" pos="0"/>
              </a:tabLst>
            </a:pPr>
            <a:r>
              <a:rPr b="0" lang="en-US" sz="1400" spc="-1" strike="noStrike">
                <a:solidFill>
                  <a:schemeClr val="accent3">
                    <a:lumMod val="25000"/>
                  </a:schemeClr>
                </a:solidFill>
                <a:latin typeface="Abadi"/>
              </a:rPr>
              <a:t>Line Chart to indicate a trend of success landings in a year. </a:t>
            </a:r>
            <a:endParaRPr b="0" lang="en-US" sz="1400" spc="-1" strike="noStrike">
              <a:solidFill>
                <a:srgbClr val="000000"/>
              </a:solidFill>
              <a:latin typeface="Arial"/>
            </a:endParaRPr>
          </a:p>
          <a:p>
            <a:pPr indent="0">
              <a:lnSpc>
                <a:spcPct val="100000"/>
              </a:lnSpc>
              <a:spcBef>
                <a:spcPts val="1400"/>
              </a:spcBef>
              <a:buNone/>
              <a:tabLst>
                <a:tab algn="l" pos="0"/>
              </a:tabLst>
            </a:pPr>
            <a:r>
              <a:rPr b="0" lang="en-US" sz="1400" spc="-1" strike="noStrike">
                <a:solidFill>
                  <a:srgbClr val="000000"/>
                </a:solidFill>
                <a:latin typeface="Abadi"/>
                <a:hlinkClick r:id="rId2"/>
              </a:rPr>
              <a:t>NoteBook</a:t>
            </a:r>
            <a:endParaRPr b="0" lang="en-US" sz="1400" spc="-1" strike="noStrike">
              <a:solidFill>
                <a:srgbClr val="000000"/>
              </a:solidFill>
              <a:latin typeface="Arial"/>
            </a:endParaRPr>
          </a:p>
          <a:p>
            <a:pPr indent="0">
              <a:lnSpc>
                <a:spcPct val="100000"/>
              </a:lnSpc>
              <a:buNone/>
              <a:tabLst>
                <a:tab algn="l" pos="0"/>
              </a:tabLst>
            </a:pPr>
            <a:endParaRPr b="0" lang="en-US" sz="1400" spc="-1" strike="noStrike">
              <a:solidFill>
                <a:srgbClr val="000000"/>
              </a:solidFill>
              <a:latin typeface="Arial"/>
            </a:endParaRPr>
          </a:p>
        </p:txBody>
      </p:sp>
      <p:sp>
        <p:nvSpPr>
          <p:cNvPr id="189" name="Title 1"/>
          <p:cNvSpPr/>
          <p:nvPr/>
        </p:nvSpPr>
        <p:spPr>
          <a:xfrm>
            <a:off x="770040" y="538560"/>
            <a:ext cx="10513080" cy="546480"/>
          </a:xfrm>
          <a:prstGeom prst="rect">
            <a:avLst/>
          </a:prstGeom>
          <a:noFill/>
          <a:ln w="0">
            <a:noFill/>
          </a:ln>
        </p:spPr>
        <p:style>
          <a:lnRef idx="0"/>
          <a:fillRef idx="0"/>
          <a:effectRef idx="0"/>
          <a:fontRef idx="minor"/>
        </p:style>
        <p:txBody>
          <a:bodyPr lIns="90000" rIns="90000" tIns="45000" bIns="45000" anchor="ctr">
            <a:normAutofit fontScale="83888"/>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364491C9-BE32-4222-A649-3C8CF3AB2F6F}"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798</TotalTime>
  <Application>LibreOffice/7.6.1.2$Windows_X86_64 LibreOffice_project/f5defcebd022c5bc36bbb79be232cb6926d8f674</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2023-09-25T21:21:15Z</dcterms:modified>
  <cp:revision>209</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